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818" r:id="rId3"/>
    <p:sldMasterId id="2147483843" r:id="rId4"/>
    <p:sldMasterId id="2147483879" r:id="rId5"/>
    <p:sldMasterId id="2147483891" r:id="rId6"/>
  </p:sldMasterIdLst>
  <p:notesMasterIdLst>
    <p:notesMasterId r:id="rId40"/>
  </p:notesMasterIdLst>
  <p:handoutMasterIdLst>
    <p:handoutMasterId r:id="rId41"/>
  </p:handoutMasterIdLst>
  <p:sldIdLst>
    <p:sldId id="312" r:id="rId7"/>
    <p:sldId id="334" r:id="rId8"/>
    <p:sldId id="335" r:id="rId9"/>
    <p:sldId id="371" r:id="rId10"/>
    <p:sldId id="337" r:id="rId11"/>
    <p:sldId id="338" r:id="rId12"/>
    <p:sldId id="341" r:id="rId13"/>
    <p:sldId id="373" r:id="rId14"/>
    <p:sldId id="375" r:id="rId15"/>
    <p:sldId id="383" r:id="rId16"/>
    <p:sldId id="342" r:id="rId17"/>
    <p:sldId id="382" r:id="rId18"/>
    <p:sldId id="389" r:id="rId19"/>
    <p:sldId id="276" r:id="rId20"/>
    <p:sldId id="309" r:id="rId21"/>
    <p:sldId id="307" r:id="rId22"/>
    <p:sldId id="305" r:id="rId23"/>
    <p:sldId id="388" r:id="rId24"/>
    <p:sldId id="386" r:id="rId25"/>
    <p:sldId id="390" r:id="rId26"/>
    <p:sldId id="384" r:id="rId27"/>
    <p:sldId id="391" r:id="rId28"/>
    <p:sldId id="380" r:id="rId29"/>
    <p:sldId id="301" r:id="rId30"/>
    <p:sldId id="385" r:id="rId31"/>
    <p:sldId id="357" r:id="rId32"/>
    <p:sldId id="355" r:id="rId33"/>
    <p:sldId id="363" r:id="rId34"/>
    <p:sldId id="360" r:id="rId35"/>
    <p:sldId id="353" r:id="rId36"/>
    <p:sldId id="354" r:id="rId37"/>
    <p:sldId id="319" r:id="rId38"/>
    <p:sldId id="361" r:id="rId39"/>
  </p:sldIdLst>
  <p:sldSz cx="9144000" cy="6858000" type="screen4x3"/>
  <p:notesSz cx="6761163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4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3300"/>
    <a:srgbClr val="FF6600"/>
    <a:srgbClr val="000099"/>
    <a:srgbClr val="CC0000"/>
    <a:srgbClr val="808080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77860" autoAdjust="0"/>
  </p:normalViewPr>
  <p:slideViewPr>
    <p:cSldViewPr snapToGrid="0">
      <p:cViewPr varScale="1">
        <p:scale>
          <a:sx n="166" d="100"/>
          <a:sy n="166" d="100"/>
        </p:scale>
        <p:origin x="-2010" y="-114"/>
      </p:cViewPr>
      <p:guideLst>
        <p:guide orient="horz" pos="2940"/>
        <p:guide pos="28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3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039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3" tIns="47721" rIns="95443" bIns="47721" numCol="1" anchor="t" anchorCtr="0" compatLnSpc="1">
            <a:prstTxWarp prst="textNoShape">
              <a:avLst/>
            </a:prstTxWarp>
          </a:bodyPr>
          <a:lstStyle>
            <a:lvl1pPr defTabSz="46962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300" b="0">
                <a:solidFill>
                  <a:schemeClr val="bg1"/>
                </a:solidFill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613" y="0"/>
            <a:ext cx="2930039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3" tIns="47721" rIns="95443" bIns="47721" numCol="1" anchor="t" anchorCtr="0" compatLnSpc="1">
            <a:prstTxWarp prst="textNoShape">
              <a:avLst/>
            </a:prstTxWarp>
          </a:bodyPr>
          <a:lstStyle>
            <a:lvl1pPr algn="r" defTabSz="46962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300" b="0">
                <a:solidFill>
                  <a:schemeClr val="bg1"/>
                </a:solidFill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5857D9D0-8F74-4026-B0D1-AF3080BC4C25}" type="datetimeFigureOut">
              <a:rPr lang="en-GB"/>
              <a:pPr>
                <a:defRPr/>
              </a:pPr>
              <a:t>16/11/2015</a:t>
            </a:fld>
            <a:endParaRPr lang="en-GB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385"/>
            <a:ext cx="2930039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3" tIns="47721" rIns="95443" bIns="47721" numCol="1" anchor="b" anchorCtr="0" compatLnSpc="1">
            <a:prstTxWarp prst="textNoShape">
              <a:avLst/>
            </a:prstTxWarp>
          </a:bodyPr>
          <a:lstStyle>
            <a:lvl1pPr defTabSz="46962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300" b="0">
                <a:solidFill>
                  <a:schemeClr val="bg1"/>
                </a:solidFill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613" y="9444385"/>
            <a:ext cx="2930039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3" tIns="47721" rIns="95443" bIns="47721" numCol="1" anchor="b" anchorCtr="0" compatLnSpc="1">
            <a:prstTxWarp prst="textNoShape">
              <a:avLst/>
            </a:prstTxWarp>
          </a:bodyPr>
          <a:lstStyle>
            <a:lvl1pPr algn="r" defTabSz="46962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300" b="0">
                <a:solidFill>
                  <a:schemeClr val="bg1"/>
                </a:solidFill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2F76D3A9-64BE-402E-BD97-384FB72320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76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5443" tIns="47721" rIns="95443" bIns="47721" anchor="ctr"/>
          <a:lstStyle/>
          <a:p>
            <a:pPr defTabSz="46962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57347" name="AutoShape 2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443" tIns="47721" rIns="95443" bIns="47721" anchor="ctr"/>
          <a:lstStyle/>
          <a:p>
            <a:pPr defTabSz="46962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443" tIns="47721" rIns="95443" bIns="47721" anchor="ctr"/>
          <a:lstStyle/>
          <a:p>
            <a:pPr defTabSz="46962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443" tIns="47721" rIns="95443" bIns="47721" anchor="ctr"/>
          <a:lstStyle/>
          <a:p>
            <a:pPr defTabSz="46962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0" y="0"/>
            <a:ext cx="2930039" cy="49658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5443" tIns="47721" rIns="95443" bIns="47721" anchor="ctr"/>
          <a:lstStyle>
            <a:lvl1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 smtClean="0">
              <a:solidFill>
                <a:schemeClr val="bg1"/>
              </a:solidFill>
            </a:endParaRP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3829613" y="0"/>
            <a:ext cx="2930039" cy="49658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5443" tIns="47721" rIns="95443" bIns="47721" anchor="ctr"/>
          <a:lstStyle>
            <a:lvl1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 smtClean="0">
              <a:solidFill>
                <a:schemeClr val="bg1"/>
              </a:solidFill>
            </a:endParaRPr>
          </a:p>
        </p:txBody>
      </p:sp>
      <p:sp>
        <p:nvSpPr>
          <p:cNvPr id="573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46125"/>
            <a:ext cx="4959350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5815" y="4722192"/>
            <a:ext cx="5403488" cy="4467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3939" tIns="48849" rIns="93939" bIns="48849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0" y="9444385"/>
            <a:ext cx="2930039" cy="49658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5443" tIns="47721" rIns="95443" bIns="47721" anchor="ctr"/>
          <a:lstStyle>
            <a:lvl1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87363" eaLnBrk="0" hangingPunct="0"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 smtClean="0">
              <a:solidFill>
                <a:schemeClr val="bg1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29613" y="9444385"/>
            <a:ext cx="2923991" cy="48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3939" tIns="48849" rIns="93939" bIns="48849" numCol="1" anchor="b" anchorCtr="0" compatLnSpc="1">
            <a:prstTxWarp prst="textNoShape">
              <a:avLst/>
            </a:prstTxWarp>
          </a:bodyPr>
          <a:lstStyle>
            <a:lvl1pPr algn="r" defTabSz="469623">
              <a:buSzPct val="45000"/>
              <a:tabLst>
                <a:tab pos="755679" algn="l"/>
                <a:tab pos="1511358" algn="l"/>
                <a:tab pos="2267038" algn="l"/>
                <a:tab pos="3022717" algn="l"/>
              </a:tabLst>
              <a:defRPr sz="1300" b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12D9BE3F-C333-45FD-9658-0AF7F38086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393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784679-A6AC-44E5-801A-15EF9BB47195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14881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AB7A6E-5AF6-43DC-BAE1-E4806EC7A871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5700" cy="3725863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093595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26167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89135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AB7A6E-5AF6-43DC-BAE1-E4806EC7A871}" type="slidenum">
              <a:rPr lang="pl-PL" smtClean="0"/>
              <a:pPr/>
              <a:t>25</a:t>
            </a:fld>
            <a:endParaRPr lang="pl-PL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5700" cy="3725863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8665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46458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/>
          <p:cNvSpPr txBox="1">
            <a:spLocks noGrp="1" noChangeArrowheads="1"/>
          </p:cNvSpPr>
          <p:nvPr/>
        </p:nvSpPr>
        <p:spPr bwMode="auto">
          <a:xfrm>
            <a:off x="3829613" y="9444385"/>
            <a:ext cx="2923991" cy="48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39" tIns="48849" rIns="93939" bIns="48849" anchor="b"/>
          <a:lstStyle/>
          <a:p>
            <a:pPr algn="r" defTabSz="469623">
              <a:buSzPct val="45000"/>
              <a:tabLst>
                <a:tab pos="755679" algn="l"/>
                <a:tab pos="1511358" algn="l"/>
                <a:tab pos="2267038" algn="l"/>
                <a:tab pos="3022717" algn="l"/>
              </a:tabLst>
            </a:pPr>
            <a:fld id="{969AFBAD-3CD2-424D-A3F6-26665E3917E2}" type="slidenum">
              <a:rPr lang="pl-PL" sz="1300">
                <a:solidFill>
                  <a:srgbClr val="000000"/>
                </a:solidFill>
                <a:latin typeface="Times New Roman" pitchFamily="18" charset="0"/>
              </a:rPr>
              <a:pPr algn="r" defTabSz="469623">
                <a:buSzPct val="45000"/>
                <a:tabLst>
                  <a:tab pos="755679" algn="l"/>
                  <a:tab pos="1511358" algn="l"/>
                  <a:tab pos="2267038" algn="l"/>
                  <a:tab pos="3022717" algn="l"/>
                </a:tabLst>
              </a:pPr>
              <a:t>28</a:t>
            </a:fld>
            <a:endParaRPr lang="pl-PL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354990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59350" cy="37211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037907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59350" cy="37211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037907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43738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3738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solidFill>
            <a:srgbClr val="FFFFFF"/>
          </a:solidFill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68622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"/>
          <p:cNvSpPr txBox="1">
            <a:spLocks noGrp="1" noChangeArrowheads="1"/>
          </p:cNvSpPr>
          <p:nvPr/>
        </p:nvSpPr>
        <p:spPr bwMode="auto">
          <a:xfrm>
            <a:off x="3829613" y="9444385"/>
            <a:ext cx="2923991" cy="490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99" tIns="46643" rIns="89699" bIns="46643" anchor="b"/>
          <a:lstStyle/>
          <a:p>
            <a:pPr algn="r" defTabSz="448207">
              <a:buSzPct val="45000"/>
              <a:tabLst>
                <a:tab pos="722025" algn="l"/>
                <a:tab pos="1442522" algn="l"/>
                <a:tab pos="2164547" algn="l"/>
                <a:tab pos="2886573" algn="l"/>
              </a:tabLst>
            </a:pPr>
            <a:fld id="{D44A5624-4704-4AD3-BE33-DA528BD519F1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 defTabSz="448207">
                <a:buSzPct val="45000"/>
                <a:tabLst>
                  <a:tab pos="722025" algn="l"/>
                  <a:tab pos="1442522" algn="l"/>
                  <a:tab pos="2164547" algn="l"/>
                  <a:tab pos="2886573" algn="l"/>
                </a:tabLst>
              </a:pPr>
              <a:t>3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solidFill>
            <a:srgbClr val="FFFFFF"/>
          </a:solidFill>
          <a:ln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58980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97658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D9BE3F-C333-45FD-9658-0AF7F38086BE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955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400883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59350" cy="37211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8505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 txBox="1">
            <a:spLocks noGrp="1" noChangeArrowheads="1"/>
          </p:cNvSpPr>
          <p:nvPr/>
        </p:nvSpPr>
        <p:spPr bwMode="auto">
          <a:xfrm>
            <a:off x="3829613" y="9444385"/>
            <a:ext cx="2923991" cy="48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39" tIns="48849" rIns="93939" bIns="48849" anchor="b"/>
          <a:lstStyle/>
          <a:p>
            <a:pPr algn="r" defTabSz="469623">
              <a:buSzPct val="45000"/>
              <a:tabLst>
                <a:tab pos="755679" algn="l"/>
                <a:tab pos="1511358" algn="l"/>
                <a:tab pos="2267038" algn="l"/>
                <a:tab pos="3022717" algn="l"/>
              </a:tabLst>
            </a:pPr>
            <a:fld id="{44464A58-A86C-47AB-879E-078884172A91}" type="slidenum">
              <a:rPr lang="pl-PL" sz="1300">
                <a:solidFill>
                  <a:srgbClr val="000000"/>
                </a:solidFill>
                <a:latin typeface="Times New Roman" pitchFamily="18" charset="0"/>
              </a:rPr>
              <a:pPr algn="r" defTabSz="469623">
                <a:buSzPct val="45000"/>
                <a:tabLst>
                  <a:tab pos="755679" algn="l"/>
                  <a:tab pos="1511358" algn="l"/>
                  <a:tab pos="2267038" algn="l"/>
                  <a:tab pos="3022717" algn="l"/>
                </a:tabLst>
              </a:pPr>
              <a:t>16</a:t>
            </a:fld>
            <a:endParaRPr lang="pl-PL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94874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 txBox="1">
            <a:spLocks noGrp="1" noChangeArrowheads="1"/>
          </p:cNvSpPr>
          <p:nvPr/>
        </p:nvSpPr>
        <p:spPr bwMode="auto">
          <a:xfrm>
            <a:off x="3829613" y="9444385"/>
            <a:ext cx="2923991" cy="48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39" tIns="48849" rIns="93939" bIns="48849" anchor="b"/>
          <a:lstStyle/>
          <a:p>
            <a:pPr algn="r" defTabSz="469623">
              <a:buSzPct val="45000"/>
              <a:tabLst>
                <a:tab pos="755679" algn="l"/>
                <a:tab pos="1511358" algn="l"/>
                <a:tab pos="2267038" algn="l"/>
                <a:tab pos="3022717" algn="l"/>
              </a:tabLst>
            </a:pPr>
            <a:fld id="{B91ABE1D-1973-4235-9451-556F92AE793E}" type="slidenum">
              <a:rPr lang="pl-PL" sz="1300">
                <a:solidFill>
                  <a:srgbClr val="000000"/>
                </a:solidFill>
                <a:latin typeface="Times New Roman" pitchFamily="18" charset="0"/>
              </a:rPr>
              <a:pPr algn="r" defTabSz="469623">
                <a:buSzPct val="45000"/>
                <a:tabLst>
                  <a:tab pos="755679" algn="l"/>
                  <a:tab pos="1511358" algn="l"/>
                  <a:tab pos="2267038" algn="l"/>
                  <a:tab pos="3022717" algn="l"/>
                </a:tabLst>
              </a:pPr>
              <a:t>17</a:t>
            </a:fld>
            <a:endParaRPr lang="pl-PL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14" y="4722193"/>
            <a:ext cx="5404999" cy="4470815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60025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9C52-BEAA-4F3E-B713-DE0302CB9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6F33-70EC-442A-8A7E-5DBE96B26E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8D21-0BCC-409D-ABAC-809F3243C3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82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5425" cy="2182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5413"/>
            <a:ext cx="4035425" cy="218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935413"/>
            <a:ext cx="4035425" cy="218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E4F2-7B0F-4CD4-926A-8AFD5D7059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FCD5-5842-41C6-86B7-07137C6B8D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9902-70FF-40AD-B3B5-99243CEE5B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EDB1-1CC1-4DB6-BB34-232A7FBEA5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B882-4BE8-4CDF-A798-E4102674B7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7659-DFA3-4FA8-83A5-002540406C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AFDD-2676-483A-855D-2FC128572A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491B-AD30-4A14-8B81-DDB681FAAC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EAEC-4E58-449E-8BDB-E32368DF15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926D-DBDF-4B41-850B-8E14BFC6A7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EAAC-5AA6-42F8-9428-9CB271419D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BC69-A651-4832-B706-FDA693D6DD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7E63-9C7B-4851-9E01-DE9309E774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128588"/>
            <a:ext cx="8223250" cy="59912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7D99-1EB1-4FD7-BBD7-682621F913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72781-726F-4501-AD3C-2BD9D58A28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1675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6984-718C-4108-B694-414D1F43E4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7088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8DE2-364F-4D2B-B954-909F9FEDB3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184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25B7-71C3-4119-A97F-C18D29412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68847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88B6-DEE3-4442-9333-5A1D9AEA3C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111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F5D5-8270-4FC7-8188-841624A63B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ADAE1-7CDA-4422-9F57-2093FC941B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6975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ED7D-B226-4301-9C64-8473370C3A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4012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059F-3636-4E37-9283-352870286D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2343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6825-0A0E-47AA-849F-F28264532A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3939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7CC9-F202-41B4-8831-694D345949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7669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0F6C-72B8-419E-AC2F-48E593AA25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0111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82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5425" cy="2182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5413"/>
            <a:ext cx="4035425" cy="218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935413"/>
            <a:ext cx="4035425" cy="218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AE7D-8CB0-4F9A-AF07-CCD41F8742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6737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8A200C0C-1415-4ED9-8476-B5420D5A73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8691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83D8886F-028E-4574-B13F-2FB00C23D0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4601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9B44A373-0510-48FF-A05A-B93D467FB2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9812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2E36-2398-453E-B390-A016E1B488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0D316681-E0DA-4E88-8DB0-9E62503F45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7619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6347B290-8B89-44E6-AFB5-A4B1ECA7D0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6313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85E5672-C0E0-4C99-8681-3837104C55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3355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65408572-A25B-4821-BBB0-4D18034EC7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63279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2843ADE-9691-46F9-B434-F1FC39A50F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17640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58BA87BC-ECA3-4EFB-884A-FED5E7F06E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79237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F05B572-D973-4E14-B4E9-47A6BB5B26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6437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DA79A3E-DAA7-40EA-81DC-6E9EDD218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37482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997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17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C683-5176-4274-94ED-A78A69772D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560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095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027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817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252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5040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770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732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2015-11-16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255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9C52-BEAA-4F3E-B713-DE0302CB9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201820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CA0A-78FA-4768-AD27-566ABF3DA1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EAEC-4E58-449E-8BDB-E32368DF15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9674212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F5D5-8270-4FC7-8188-841624A63B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3937891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2E36-2398-453E-B390-A016E1B488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4350370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C683-5176-4274-94ED-A78A69772D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177208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CA0A-78FA-4768-AD27-566ABF3DA1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8604516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0C16-4800-469B-8CC4-71501AE157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1503070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44C1-0315-458C-B190-9D41F7E1DC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9122358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A045-3FBE-49FB-8143-F34A09125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6824818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6F33-70EC-442A-8A7E-5DBE96B26E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75896408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8D21-0BCC-409D-ABAC-809F3243C3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19358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0C16-4800-469B-8CC4-71501AE157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82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5425" cy="2182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5413"/>
            <a:ext cx="4035425" cy="218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935413"/>
            <a:ext cx="4035425" cy="218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E4F2-7B0F-4CD4-926A-8AFD5D7059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712889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44C1-0315-458C-B190-9D41F7E1DC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A045-3FBE-49FB-8143-F34A09125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 b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72DA76D1-83E4-4BB8-9057-EF6134F16B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chemeClr val="bg1"/>
              </a:solidFill>
              <a:ea typeface="Lucida Sans Unicode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75475" y="6481763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CB29278-B52A-433A-8EB5-E00436F179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7557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ADAE9F8-3A29-4078-9943-D167FE0F99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440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04" tIns="44601" rIns="89204" bIns="44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04" tIns="44601" rIns="89204" bIns="44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4" tIns="44601" rIns="89204" bIns="44601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4" tIns="44601" rIns="89204" bIns="44601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3300" y="6578600"/>
            <a:ext cx="520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04" tIns="44601" rIns="89204" bIns="446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C26DB4F-0AC2-453A-AC87-8F523B30F3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504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9pPr>
    </p:titleStyle>
    <p:bodyStyle>
      <a:lvl1pPr marL="334963" indent="-334963" algn="l" defTabSz="89217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4425" indent="-222250" algn="l" defTabSz="89217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62100" indent="-223838" algn="l" defTabSz="8921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8188" indent="-223838" algn="l" defTabSz="8921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5388" indent="-223838" algn="l" defTabSz="8921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22588" indent="-223838" algn="l" defTabSz="8921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9788" indent="-223838" algn="l" defTabSz="8921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988" indent="-223838" algn="l" defTabSz="8921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F6B76EA-18CE-4566-BD93-4921B2BBA063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2015-11-16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E2CCC77-4C8D-48F0-802F-46ED3FB3A27D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96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rgbClr val="FFFFFF"/>
              </a:solidFill>
              <a:latin typeface="Arial"/>
              <a:ea typeface="Lucida Sans Unicode" pitchFamily="34" charset="0"/>
              <a:cs typeface="Lucida Sans Unicode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l-PL" sz="1800">
              <a:solidFill>
                <a:srgbClr val="FFFFFF"/>
              </a:solidFill>
              <a:latin typeface="Arial"/>
              <a:ea typeface="Lucida Sans Unicode" pitchFamily="34" charset="0"/>
              <a:cs typeface="Lucida Sans Unicode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 b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72DA76D1-83E4-4BB8-9057-EF6134F16B29}" type="slidenum">
              <a:rPr lang="pl-PL">
                <a:latin typeface="Arial"/>
              </a:rPr>
              <a:pPr>
                <a:defRPr/>
              </a:pPr>
              <a:t>‹#›</a:t>
            </a:fld>
            <a:endParaRPr lang="pl-PL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73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79388" y="1761415"/>
            <a:ext cx="8675687" cy="120173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Decomposition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of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Alcohols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by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Microwave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Plasma</a:t>
            </a:r>
            <a:endParaRPr lang="pl-PL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-9504" y="5086805"/>
            <a:ext cx="9144000" cy="1766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ctr" defTabSz="912813">
              <a:buClr>
                <a:srgbClr val="000000"/>
              </a:buClr>
              <a:buSzPct val="100000"/>
            </a:pPr>
            <a:endParaRPr lang="pl-PL" altLang="ja-JP" sz="1800" b="1" baseline="30000" dirty="0" smtClean="0">
              <a:solidFill>
                <a:srgbClr val="000099"/>
              </a:solidFill>
              <a:ea typeface="ＭＳ Ｐゴシック" panose="020B0600070205080204" pitchFamily="34" charset="-128"/>
              <a:cs typeface="Arial" charset="0"/>
            </a:endParaRPr>
          </a:p>
          <a:p>
            <a:pPr lvl="0" algn="ctr" defTabSz="912813">
              <a:buClr>
                <a:srgbClr val="000000"/>
              </a:buClr>
              <a:buSzPct val="100000"/>
            </a:pPr>
            <a:r>
              <a:rPr lang="pl-PL" altLang="ja-JP" sz="1800" b="1" baseline="30000" dirty="0" err="1" smtClean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1</a:t>
            </a:r>
            <a:r>
              <a:rPr lang="pl-PL" altLang="ja-JP" sz="1800" b="1" dirty="0" err="1" smtClean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Department</a:t>
            </a:r>
            <a:r>
              <a:rPr lang="pl-PL" altLang="ja-JP" sz="1800" b="1" dirty="0" smtClean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 </a:t>
            </a:r>
            <a: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of Marine Electronics, Gdynia </a:t>
            </a:r>
            <a:r>
              <a:rPr lang="pl-PL" altLang="ja-JP" sz="1800" b="1" dirty="0" err="1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Maritime</a:t>
            </a:r>
            <a: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 University,</a:t>
            </a:r>
            <a:b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</a:br>
            <a: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Gdynia, Poland</a:t>
            </a:r>
          </a:p>
          <a:p>
            <a:pPr lvl="0" algn="ctr" defTabSz="912813">
              <a:buClr>
                <a:srgbClr val="000000"/>
              </a:buClr>
              <a:buSzPct val="100000"/>
            </a:pPr>
            <a:r>
              <a:rPr lang="pl-PL" sz="1800" b="1" baseline="30000" dirty="0">
                <a:solidFill>
                  <a:srgbClr val="000099"/>
                </a:solidFill>
                <a:cs typeface="Arial" charset="0"/>
              </a:rPr>
              <a:t>2</a:t>
            </a:r>
            <a:r>
              <a:rPr lang="en-GB" sz="1800" b="1" dirty="0">
                <a:solidFill>
                  <a:srgbClr val="000099"/>
                </a:solidFill>
                <a:cs typeface="Arial" charset="0"/>
              </a:rPr>
              <a:t>Centre for Plasma and Laser Engineering</a:t>
            </a:r>
            <a:r>
              <a:rPr lang="pl-PL" sz="1800" b="1" dirty="0">
                <a:solidFill>
                  <a:srgbClr val="000099"/>
                </a:solidFill>
                <a:cs typeface="Arial" charset="0"/>
              </a:rPr>
              <a:t>,</a:t>
            </a:r>
          </a:p>
          <a:p>
            <a:pPr lvl="0" algn="ctr" defTabSz="912813"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000099"/>
                </a:solidFill>
                <a:cs typeface="Arial" charset="0"/>
              </a:rPr>
              <a:t>The </a:t>
            </a:r>
            <a:r>
              <a:rPr lang="en-GB" sz="1800" b="1" dirty="0" err="1">
                <a:solidFill>
                  <a:srgbClr val="000099"/>
                </a:solidFill>
                <a:cs typeface="Arial" charset="0"/>
              </a:rPr>
              <a:t>Szewalski</a:t>
            </a:r>
            <a:r>
              <a:rPr lang="en-GB" sz="1800" b="1" dirty="0">
                <a:solidFill>
                  <a:srgbClr val="000099"/>
                </a:solidFill>
                <a:cs typeface="Arial" charset="0"/>
              </a:rPr>
              <a:t> Institute of Fluid-Flow Machinery</a:t>
            </a:r>
            <a:r>
              <a:rPr lang="pl-PL" sz="1800" b="1" dirty="0">
                <a:solidFill>
                  <a:srgbClr val="000099"/>
                </a:solidFill>
                <a:cs typeface="Arial" charset="0"/>
              </a:rPr>
              <a:t>, </a:t>
            </a:r>
          </a:p>
          <a:p>
            <a:pPr lvl="0" algn="ctr" defTabSz="912813"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000099"/>
                </a:solidFill>
                <a:cs typeface="Arial" charset="0"/>
              </a:rPr>
              <a:t>Polish Academy of  Sciences</a:t>
            </a:r>
            <a:r>
              <a:rPr lang="pl-PL" sz="1800" b="1" dirty="0">
                <a:solidFill>
                  <a:srgbClr val="000099"/>
                </a:solidFill>
                <a:cs typeface="Arial" charset="0"/>
              </a:rPr>
              <a:t>, </a:t>
            </a:r>
            <a:r>
              <a:rPr lang="en-GB" sz="1800" b="1" dirty="0" err="1">
                <a:solidFill>
                  <a:srgbClr val="000099"/>
                </a:solidFill>
                <a:cs typeface="Arial" charset="0"/>
              </a:rPr>
              <a:t>Gdańsk</a:t>
            </a:r>
            <a:r>
              <a:rPr lang="en-GB" sz="1800" b="1" dirty="0">
                <a:solidFill>
                  <a:srgbClr val="000099"/>
                </a:solidFill>
                <a:cs typeface="Arial" charset="0"/>
              </a:rPr>
              <a:t>, </a:t>
            </a:r>
            <a:r>
              <a:rPr lang="en-GB" sz="1800" b="1" dirty="0" smtClean="0">
                <a:solidFill>
                  <a:srgbClr val="000099"/>
                </a:solidFill>
                <a:cs typeface="Arial" charset="0"/>
              </a:rPr>
              <a:t>Poland</a:t>
            </a:r>
            <a:endParaRPr lang="pl-PL" sz="1800" dirty="0">
              <a:solidFill>
                <a:srgbClr val="22228B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0" y="1114425"/>
            <a:ext cx="9144000" cy="1"/>
          </a:xfrm>
          <a:prstGeom prst="line">
            <a:avLst/>
          </a:prstGeom>
          <a:noFill/>
          <a:ln w="2844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 sz="1800">
              <a:solidFill>
                <a:srgbClr val="000099"/>
              </a:solidFill>
              <a:cs typeface="+mn-cs"/>
            </a:endParaRPr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9635" y="3244840"/>
            <a:ext cx="9144000" cy="11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281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000" b="1" u="sng" dirty="0">
                <a:solidFill>
                  <a:srgbClr val="000000"/>
                </a:solidFill>
              </a:rPr>
              <a:t>Jerzy </a:t>
            </a:r>
            <a:r>
              <a:rPr lang="pl-PL" sz="2000" b="1" u="sng" dirty="0" err="1" smtClean="0">
                <a:solidFill>
                  <a:srgbClr val="000000"/>
                </a:solidFill>
              </a:rPr>
              <a:t>Mizeraczyk</a:t>
            </a:r>
            <a:r>
              <a:rPr lang="pl-PL" sz="2000" b="1" baseline="30000" dirty="0" err="1" smtClean="0">
                <a:solidFill>
                  <a:srgbClr val="000000"/>
                </a:solidFill>
              </a:rPr>
              <a:t>1</a:t>
            </a:r>
            <a:r>
              <a:rPr lang="pl-PL" sz="2000" b="1" dirty="0" smtClean="0">
                <a:solidFill>
                  <a:srgbClr val="000000"/>
                </a:solidFill>
              </a:rPr>
              <a:t>, </a:t>
            </a:r>
            <a:r>
              <a:rPr lang="pl-PL" sz="2000" b="1" dirty="0">
                <a:solidFill>
                  <a:srgbClr val="000000"/>
                </a:solidFill>
              </a:rPr>
              <a:t>Mariusz </a:t>
            </a:r>
            <a:r>
              <a:rPr lang="pl-PL" sz="2000" b="1" dirty="0" err="1" smtClean="0">
                <a:solidFill>
                  <a:srgbClr val="000000"/>
                </a:solidFill>
              </a:rPr>
              <a:t>Jasiński</a:t>
            </a:r>
            <a:r>
              <a:rPr lang="pl-PL" sz="2000" b="1" baseline="30000" dirty="0" err="1" smtClean="0">
                <a:solidFill>
                  <a:srgbClr val="000000"/>
                </a:solidFill>
              </a:rPr>
              <a:t>2</a:t>
            </a:r>
            <a:r>
              <a:rPr lang="pl-PL" sz="2000" b="1" dirty="0" smtClean="0">
                <a:solidFill>
                  <a:srgbClr val="000000"/>
                </a:solidFill>
              </a:rPr>
              <a:t>,</a:t>
            </a:r>
            <a:r>
              <a:rPr lang="pl-PL" sz="2000" b="1" dirty="0">
                <a:solidFill>
                  <a:srgbClr val="000000"/>
                </a:solidFill>
              </a:rPr>
              <a:t> Bartosz </a:t>
            </a:r>
            <a:r>
              <a:rPr lang="pl-PL" sz="2000" b="1" dirty="0" err="1" smtClean="0">
                <a:solidFill>
                  <a:srgbClr val="000000"/>
                </a:solidFill>
              </a:rPr>
              <a:t>Hrycak</a:t>
            </a:r>
            <a:r>
              <a:rPr lang="pl-PL" sz="2000" b="1" baseline="30000" dirty="0" err="1" smtClean="0">
                <a:solidFill>
                  <a:srgbClr val="000000"/>
                </a:solidFill>
              </a:rPr>
              <a:t>2</a:t>
            </a:r>
            <a:r>
              <a:rPr lang="pl-PL" sz="2000" b="1" dirty="0" smtClean="0">
                <a:solidFill>
                  <a:srgbClr val="000000"/>
                </a:solidFill>
              </a:rPr>
              <a:t>,</a:t>
            </a:r>
          </a:p>
          <a:p>
            <a:pPr algn="ctr" defTabSz="91281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000000"/>
                </a:solidFill>
              </a:rPr>
              <a:t>Dariusz </a:t>
            </a:r>
            <a:r>
              <a:rPr lang="pl-PL" sz="2000" b="1" dirty="0" err="1" smtClean="0">
                <a:solidFill>
                  <a:srgbClr val="000000"/>
                </a:solidFill>
              </a:rPr>
              <a:t>Czylkowski</a:t>
            </a:r>
            <a:r>
              <a:rPr lang="pl-PL" sz="2000" b="1" baseline="30000" dirty="0" err="1" smtClean="0">
                <a:solidFill>
                  <a:srgbClr val="000000"/>
                </a:solidFill>
              </a:rPr>
              <a:t>2</a:t>
            </a:r>
            <a:r>
              <a:rPr lang="pl-PL" sz="2000" b="1" dirty="0" smtClean="0">
                <a:solidFill>
                  <a:srgbClr val="000000"/>
                </a:solidFill>
              </a:rPr>
              <a:t>, Robert </a:t>
            </a:r>
            <a:r>
              <a:rPr lang="pl-PL" sz="2000" b="1" dirty="0" err="1" smtClean="0">
                <a:solidFill>
                  <a:srgbClr val="000000"/>
                </a:solidFill>
              </a:rPr>
              <a:t>Miotk</a:t>
            </a:r>
            <a:r>
              <a:rPr lang="pl-PL" sz="2000" b="1" baseline="30000" dirty="0" err="1" smtClean="0">
                <a:solidFill>
                  <a:srgbClr val="000000"/>
                </a:solidFill>
              </a:rPr>
              <a:t>2</a:t>
            </a:r>
            <a:r>
              <a:rPr lang="pl-PL" sz="2000" b="1" dirty="0" smtClean="0">
                <a:solidFill>
                  <a:srgbClr val="000000"/>
                </a:solidFill>
              </a:rPr>
              <a:t>, Mirosław </a:t>
            </a:r>
            <a:r>
              <a:rPr lang="pl-PL" sz="2000" b="1" dirty="0" err="1" smtClean="0">
                <a:solidFill>
                  <a:srgbClr val="000000"/>
                </a:solidFill>
              </a:rPr>
              <a:t>Dors</a:t>
            </a:r>
            <a:r>
              <a:rPr lang="pl-PL" sz="2000" b="1" baseline="30000" dirty="0" err="1" smtClean="0">
                <a:solidFill>
                  <a:srgbClr val="000000"/>
                </a:solidFill>
              </a:rPr>
              <a:t>2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</a:p>
          <a:p>
            <a:pPr algn="ctr" defTabSz="91281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29709" name="Line 5"/>
          <p:cNvSpPr>
            <a:spLocks noChangeShapeType="1"/>
          </p:cNvSpPr>
          <p:nvPr/>
        </p:nvSpPr>
        <p:spPr bwMode="auto">
          <a:xfrm>
            <a:off x="4763" y="5031178"/>
            <a:ext cx="9144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" name="Prostokąt 3"/>
          <p:cNvSpPr/>
          <p:nvPr/>
        </p:nvSpPr>
        <p:spPr>
          <a:xfrm>
            <a:off x="0" y="16683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9"/>
                </a:solidFill>
              </a:rPr>
              <a:t>The 3rd International Conference on</a:t>
            </a:r>
            <a:r>
              <a:rPr lang="pl-PL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>
                <a:solidFill>
                  <a:srgbClr val="000099"/>
                </a:solidFill>
              </a:rPr>
              <a:t>Photocatalytic and Advanced Oxidation </a:t>
            </a:r>
            <a:r>
              <a:rPr lang="en-US" sz="1600" b="1" dirty="0" smtClean="0">
                <a:solidFill>
                  <a:srgbClr val="000099"/>
                </a:solidFill>
              </a:rPr>
              <a:t>Technologies</a:t>
            </a:r>
            <a:endParaRPr lang="pl-PL" sz="16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for </a:t>
            </a:r>
            <a:r>
              <a:rPr lang="en-US" sz="1600" b="1" dirty="0">
                <a:solidFill>
                  <a:srgbClr val="000099"/>
                </a:solidFill>
              </a:rPr>
              <a:t>the Treatment of Water, Air, Soil and Surfaces</a:t>
            </a:r>
            <a:r>
              <a:rPr lang="pl-PL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>
                <a:solidFill>
                  <a:srgbClr val="000099"/>
                </a:solidFill>
              </a:rPr>
              <a:t>(</a:t>
            </a:r>
            <a:r>
              <a:rPr lang="en-US" sz="1600" b="1" dirty="0" err="1">
                <a:solidFill>
                  <a:srgbClr val="000099"/>
                </a:solidFill>
              </a:rPr>
              <a:t>PAOT</a:t>
            </a:r>
            <a:r>
              <a:rPr lang="en-US" sz="1600" b="1" dirty="0">
                <a:solidFill>
                  <a:srgbClr val="000099"/>
                </a:solidFill>
              </a:rPr>
              <a:t>-3)</a:t>
            </a:r>
            <a:endParaRPr lang="pl-PL" sz="1600" b="1" dirty="0">
              <a:solidFill>
                <a:srgbClr val="000099"/>
              </a:solidFill>
            </a:endParaRPr>
          </a:p>
          <a:p>
            <a:pPr algn="ctr"/>
            <a:r>
              <a:rPr lang="pl-PL" sz="1600" b="1" dirty="0">
                <a:solidFill>
                  <a:srgbClr val="000099"/>
                </a:solidFill>
              </a:rPr>
              <a:t>Gdańsk, </a:t>
            </a:r>
            <a:r>
              <a:rPr lang="pl-PL" sz="1600" b="1" dirty="0" err="1">
                <a:solidFill>
                  <a:srgbClr val="000099"/>
                </a:solidFill>
              </a:rPr>
              <a:t>September</a:t>
            </a:r>
            <a:r>
              <a:rPr lang="pl-PL" sz="1600" b="1" dirty="0">
                <a:solidFill>
                  <a:srgbClr val="000099"/>
                </a:solidFill>
              </a:rPr>
              <a:t> </a:t>
            </a:r>
            <a:r>
              <a:rPr lang="pl-PL" sz="1600" b="1" dirty="0" smtClean="0">
                <a:solidFill>
                  <a:srgbClr val="000099"/>
                </a:solidFill>
              </a:rPr>
              <a:t>1 - 4 , </a:t>
            </a:r>
            <a:r>
              <a:rPr lang="pl-PL" sz="1600" b="1" dirty="0">
                <a:solidFill>
                  <a:srgbClr val="000099"/>
                </a:solidFill>
              </a:rPr>
              <a:t>2015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4258099"/>
              </p:ext>
            </p:extLst>
          </p:nvPr>
        </p:nvGraphicFramePr>
        <p:xfrm>
          <a:off x="74762" y="655999"/>
          <a:ext cx="9000226" cy="5781637"/>
        </p:xfrm>
        <a:graphic>
          <a:graphicData uri="http://schemas.openxmlformats.org/drawingml/2006/table">
            <a:tbl>
              <a:tblPr firstRow="1" firstCol="1" bandRow="1"/>
              <a:tblGrid>
                <a:gridCol w="944741"/>
                <a:gridCol w="2385849"/>
                <a:gridCol w="2921876"/>
                <a:gridCol w="2747760"/>
              </a:tblGrid>
              <a:tr h="3109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Methane</a:t>
                      </a:r>
                      <a:endParaRPr lang="pl-PL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Ethanol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Isopropanol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Pyrolysis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→ 2H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C</a:t>
                      </a:r>
                      <a:endParaRPr lang="pl-PL" sz="1800" b="1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→ 3H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CO + C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→ 4H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CO + 2C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Dry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reformig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+ CO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→ 2H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2CO 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CO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3H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+ 3CO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+ 2CO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4H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+ 5CO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4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Steam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reforming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+ 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 → 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+ 3H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6H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+ 2CO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+ 5H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9H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+ 3CO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90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+ 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 →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C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4H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+ 2CO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+ 2H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6H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+3CO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29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Partial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xidation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+ O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→ 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 + 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2C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O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6H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+ 4CO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baseline="-250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baseline="-25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4H</a:t>
                      </a:r>
                      <a:r>
                        <a:rPr lang="en-GB" sz="1800" b="1" baseline="-250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3CO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6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Combined</a:t>
                      </a:r>
                      <a:r>
                        <a:rPr lang="pl-PL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steam</a:t>
                      </a:r>
                      <a:endParaRPr lang="pl-PL" sz="1800" b="1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reforming</a:t>
                      </a:r>
                      <a:endParaRPr lang="pl-PL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+ 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 → 3H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 </a:t>
                      </a:r>
                      <a:endParaRPr lang="pl-PL" sz="1800" b="1" baseline="-25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+ CO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→ 2H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+ 2CO </a:t>
                      </a:r>
                      <a:endParaRPr lang="pl-PL" sz="1800" b="1" baseline="-25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 + 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 → 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CO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  <a:endParaRPr lang="pl-PL" sz="1800" b="1" baseline="-25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4H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+ 2CO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CO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3H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+ 3CO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 + 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 → 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CO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+ 2H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6H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+3CO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OH + 2CO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→ 4H</a:t>
                      </a:r>
                      <a:r>
                        <a:rPr lang="en-GB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+ 5CO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 + 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 → H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+ CO</a:t>
                      </a:r>
                      <a:r>
                        <a:rPr lang="pl-PL" sz="1800" b="1" baseline="-25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0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Auto-</a:t>
                      </a:r>
                      <a:r>
                        <a:rPr lang="pl-PL" sz="18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thermal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reforming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O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CO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→ 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CO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b="1" dirty="0" err="1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err="1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O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err="1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800" b="1" baseline="-25000" dirty="0" err="1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</a:t>
                      </a:r>
                      <a:r>
                        <a:rPr lang="en-GB" sz="1800" b="1" dirty="0" err="1" smtClean="0"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GB" sz="1800" b="1" baseline="-25000" dirty="0" err="1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pl-PL" sz="18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→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CO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pl-PL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pl-PL" sz="1800" b="1" baseline="-250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OH 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+ O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CO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→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CO + 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O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pl-PL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pl-PL" sz="1800" b="1" baseline="-250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OH 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+ O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O →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CO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14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pl-PL" sz="1800" b="1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pl-PL" sz="1800" b="1" baseline="-25000" dirty="0" err="1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pl-PL" sz="1800" b="1" dirty="0" err="1" smtClean="0">
                          <a:latin typeface="Arial Narrow" panose="020B0606020202030204" pitchFamily="34" charset="0"/>
                        </a:rPr>
                        <a:t>OH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+ </a:t>
                      </a:r>
                      <a:r>
                        <a:rPr lang="en-GB" sz="1800" b="1" dirty="0" err="1" smtClean="0"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GB" sz="1800" b="1" baseline="-25000" dirty="0" err="1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CO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→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CO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GB" sz="1800" b="1" dirty="0" err="1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err="1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O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</a:t>
                      </a:r>
                      <a:r>
                        <a:rPr lang="pl-PL" sz="1800" b="1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pl-PL" sz="1800" b="1" baseline="-25000" dirty="0" err="1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pl-PL" sz="1800" b="1" dirty="0" err="1" smtClean="0">
                          <a:latin typeface="Arial Narrow" panose="020B0606020202030204" pitchFamily="34" charset="0"/>
                        </a:rPr>
                        <a:t>OH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+ </a:t>
                      </a:r>
                      <a:r>
                        <a:rPr lang="en-GB" sz="1800" b="1" dirty="0" err="1" smtClean="0"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GB" sz="1800" b="1" baseline="-25000" dirty="0" err="1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O →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lvl="1" indent="0" algn="ctr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000099"/>
                        </a:buClr>
                        <a:buSzPct val="150000"/>
                        <a:tabLst>
                          <a:tab pos="177800" algn="l"/>
                          <a:tab pos="444500" algn="l"/>
                          <a:tab pos="1257300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CO + </a:t>
                      </a:r>
                      <a:r>
                        <a:rPr lang="pl-PL" sz="1800" b="1" dirty="0" smtClean="0"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en-GB" sz="1800" b="1" dirty="0" smtClean="0"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800" b="1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pl-PL" sz="1800" b="1" dirty="0" smtClean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44624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bIns="0">
            <a:spAutoFit/>
          </a:bodyPr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pl-P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pl-PL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4762" y="6458286"/>
            <a:ext cx="127055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l-PL" sz="16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Endothermic</a:t>
            </a:r>
            <a:endParaRPr lang="en-GB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34195" y="6458286"/>
            <a:ext cx="1144865" cy="338554"/>
          </a:xfrm>
          <a:prstGeom prst="rect">
            <a:avLst/>
          </a:prstGeom>
          <a:solidFill>
            <a:srgbClr val="FF3300">
              <a:alpha val="46000"/>
            </a:srgbClr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pl-PL" sz="16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Exothermic</a:t>
            </a:r>
            <a:r>
              <a:rPr lang="pl-PL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GB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67936" y="6466896"/>
            <a:ext cx="11318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Neutral</a:t>
            </a:r>
            <a:r>
              <a:rPr lang="pl-PL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endParaRPr lang="en-GB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40288" y="6491341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Pyrolysis</a:t>
            </a:r>
            <a:r>
              <a:rPr lang="pl-PL" sz="1600" dirty="0" smtClean="0"/>
              <a:t> (Direct </a:t>
            </a:r>
            <a:r>
              <a:rPr lang="pl-PL" sz="1600" dirty="0" err="1" smtClean="0"/>
              <a:t>decomposition</a:t>
            </a:r>
            <a:r>
              <a:rPr lang="pl-PL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0114696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pole tekstowe 1"/>
          <p:cNvSpPr txBox="1">
            <a:spLocks noChangeArrowheads="1"/>
          </p:cNvSpPr>
          <p:nvPr/>
        </p:nvSpPr>
        <p:spPr bwMode="auto">
          <a:xfrm>
            <a:off x="660867" y="4054538"/>
            <a:ext cx="627287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Challenges</a:t>
            </a:r>
            <a:r>
              <a:rPr lang="pl-PL" sz="2400" b="1" dirty="0" smtClean="0">
                <a:solidFill>
                  <a:srgbClr val="C00000"/>
                </a:solidFill>
              </a:rPr>
              <a:t> for </a:t>
            </a:r>
            <a:r>
              <a:rPr lang="pl-PL" sz="2400" b="1" dirty="0" err="1" smtClean="0">
                <a:solidFill>
                  <a:srgbClr val="C00000"/>
                </a:solidFill>
              </a:rPr>
              <a:t>Microwave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Plasma</a:t>
            </a:r>
            <a:endParaRPr lang="en-GB" sz="2400" b="1" dirty="0">
              <a:solidFill>
                <a:srgbClr val="C00000"/>
              </a:solidFill>
            </a:endParaRPr>
          </a:p>
          <a:p>
            <a:endParaRPr lang="en-GB" sz="1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99"/>
                </a:solidFill>
              </a:rPr>
              <a:t>Reliable Microwave Plasma </a:t>
            </a:r>
            <a:r>
              <a:rPr lang="en-GB" sz="2400" b="1" dirty="0" smtClean="0">
                <a:solidFill>
                  <a:srgbClr val="000099"/>
                </a:solidFill>
              </a:rPr>
              <a:t>Source</a:t>
            </a:r>
            <a:r>
              <a:rPr lang="pl-PL" sz="2400" b="1" dirty="0" smtClean="0">
                <a:solidFill>
                  <a:srgbClr val="000099"/>
                </a:solidFill>
              </a:rPr>
              <a:t> (</a:t>
            </a:r>
            <a:r>
              <a:rPr lang="pl-PL" sz="2400" b="1" dirty="0" err="1" smtClean="0">
                <a:solidFill>
                  <a:srgbClr val="000099"/>
                </a:solidFill>
              </a:rPr>
              <a:t>MPS</a:t>
            </a:r>
            <a:r>
              <a:rPr lang="pl-PL" sz="2400" b="1" dirty="0" smtClean="0">
                <a:solidFill>
                  <a:srgbClr val="000099"/>
                </a:solidFill>
              </a:rPr>
              <a:t>)</a:t>
            </a:r>
            <a:endParaRPr lang="en-GB" sz="24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00099"/>
                </a:solidFill>
              </a:rPr>
              <a:t>Energy </a:t>
            </a:r>
            <a:r>
              <a:rPr lang="pl-PL" sz="2400" b="1" dirty="0" err="1" smtClean="0">
                <a:solidFill>
                  <a:srgbClr val="000099"/>
                </a:solidFill>
              </a:rPr>
              <a:t>yield</a:t>
            </a:r>
            <a:r>
              <a:rPr lang="pl-PL" sz="2400" b="1" dirty="0" smtClean="0">
                <a:solidFill>
                  <a:srgbClr val="000099"/>
                </a:solidFill>
              </a:rPr>
              <a:t> - </a:t>
            </a:r>
            <a:r>
              <a:rPr lang="en-GB" sz="2400" b="1" dirty="0" smtClean="0">
                <a:solidFill>
                  <a:srgbClr val="000099"/>
                </a:solidFill>
              </a:rPr>
              <a:t>60 </a:t>
            </a:r>
            <a:r>
              <a:rPr lang="en-GB" sz="2400" b="1" dirty="0">
                <a:solidFill>
                  <a:srgbClr val="000099"/>
                </a:solidFill>
              </a:rPr>
              <a:t>g H</a:t>
            </a:r>
            <a:r>
              <a:rPr lang="en-GB" sz="2400" b="1" baseline="-25000" dirty="0">
                <a:solidFill>
                  <a:srgbClr val="000099"/>
                </a:solidFill>
              </a:rPr>
              <a:t>2</a:t>
            </a:r>
            <a:r>
              <a:rPr lang="en-GB" sz="2400" b="1" dirty="0">
                <a:solidFill>
                  <a:srgbClr val="000099"/>
                </a:solidFill>
              </a:rPr>
              <a:t>/kWh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0099"/>
                </a:solidFill>
              </a:rPr>
              <a:t>High </a:t>
            </a:r>
            <a:r>
              <a:rPr lang="pl-PL" sz="2400" b="1" dirty="0" err="1" smtClean="0">
                <a:solidFill>
                  <a:srgbClr val="000099"/>
                </a:solidFill>
              </a:rPr>
              <a:t>hydrogen</a:t>
            </a:r>
            <a:r>
              <a:rPr lang="pl-PL" sz="2400" b="1" dirty="0" smtClean="0">
                <a:solidFill>
                  <a:srgbClr val="000099"/>
                </a:solidFill>
              </a:rPr>
              <a:t> </a:t>
            </a:r>
            <a:r>
              <a:rPr lang="pl-PL" sz="2400" b="1" dirty="0" err="1" smtClean="0">
                <a:solidFill>
                  <a:srgbClr val="000099"/>
                </a:solidFill>
              </a:rPr>
              <a:t>production</a:t>
            </a:r>
            <a:r>
              <a:rPr lang="pl-PL" sz="2400" b="1" dirty="0" smtClean="0">
                <a:solidFill>
                  <a:srgbClr val="000099"/>
                </a:solidFill>
              </a:rPr>
              <a:t> </a:t>
            </a:r>
            <a:r>
              <a:rPr lang="pl-PL" sz="2400" b="1" dirty="0" err="1" smtClean="0">
                <a:solidFill>
                  <a:srgbClr val="000099"/>
                </a:solidFill>
              </a:rPr>
              <a:t>rate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54014" y="189194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C00000"/>
                </a:solidFill>
                <a:latin typeface="+mn-lt"/>
              </a:rPr>
              <a:t>Research</a:t>
            </a:r>
            <a:r>
              <a:rPr lang="pl-PL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  <a:latin typeface="+mn-lt"/>
              </a:rPr>
              <a:t>proposal</a:t>
            </a:r>
            <a:endParaRPr lang="en-GB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1641" y="1019497"/>
            <a:ext cx="7672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rgbClr val="C00000"/>
                </a:solidFill>
              </a:rPr>
              <a:t>Plasma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hydrogen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production</a:t>
            </a:r>
            <a:r>
              <a:rPr lang="pl-PL" sz="2400" b="1" dirty="0" smtClean="0">
                <a:solidFill>
                  <a:srgbClr val="C00000"/>
                </a:solidFill>
              </a:rPr>
              <a:t> from </a:t>
            </a:r>
            <a:r>
              <a:rPr lang="pl-PL" sz="2400" b="1" dirty="0" err="1" smtClean="0">
                <a:solidFill>
                  <a:srgbClr val="C00000"/>
                </a:solidFill>
              </a:rPr>
              <a:t>alcohols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endParaRPr lang="pl-PL" sz="1400" b="1" dirty="0" smtClean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03399"/>
                </a:solidFill>
              </a:rPr>
              <a:t>E</a:t>
            </a:r>
            <a:r>
              <a:rPr lang="en-US" sz="2400" b="1" dirty="0" err="1" smtClean="0">
                <a:solidFill>
                  <a:srgbClr val="003399"/>
                </a:solidFill>
              </a:rPr>
              <a:t>thanol</a:t>
            </a:r>
            <a:r>
              <a:rPr lang="en-US" sz="2400" b="1" dirty="0" smtClean="0">
                <a:solidFill>
                  <a:srgbClr val="003399"/>
                </a:solidFill>
              </a:rPr>
              <a:t> </a:t>
            </a:r>
            <a:r>
              <a:rPr lang="en-US" sz="2400" b="1" dirty="0">
                <a:solidFill>
                  <a:srgbClr val="003399"/>
                </a:solidFill>
              </a:rPr>
              <a:t>(</a:t>
            </a:r>
            <a:r>
              <a:rPr lang="en-US" sz="2400" b="1" dirty="0" err="1" smtClean="0">
                <a:solidFill>
                  <a:srgbClr val="003399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3399"/>
                </a:solidFill>
              </a:rPr>
              <a:t>2</a:t>
            </a:r>
            <a:r>
              <a:rPr lang="en-US" sz="2400" b="1" dirty="0" err="1" smtClean="0">
                <a:solidFill>
                  <a:srgbClr val="003399"/>
                </a:solidFill>
              </a:rPr>
              <a:t>H</a:t>
            </a:r>
            <a:r>
              <a:rPr lang="en-US" sz="2400" b="1" baseline="-25000" dirty="0" err="1" smtClean="0">
                <a:solidFill>
                  <a:srgbClr val="003399"/>
                </a:solidFill>
              </a:rPr>
              <a:t>5</a:t>
            </a:r>
            <a:r>
              <a:rPr lang="en-US" sz="2400" b="1" dirty="0" err="1" smtClean="0">
                <a:solidFill>
                  <a:srgbClr val="003399"/>
                </a:solidFill>
              </a:rPr>
              <a:t>OH</a:t>
            </a:r>
            <a:r>
              <a:rPr lang="pl-PL" sz="2400" b="1" dirty="0" smtClean="0">
                <a:solidFill>
                  <a:srgbClr val="003399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03399"/>
                </a:solidFill>
              </a:rPr>
              <a:t>I</a:t>
            </a:r>
            <a:r>
              <a:rPr lang="en-GB" sz="2400" b="1" dirty="0" err="1" smtClean="0">
                <a:solidFill>
                  <a:srgbClr val="003399"/>
                </a:solidFill>
              </a:rPr>
              <a:t>sopropanol</a:t>
            </a:r>
            <a:r>
              <a:rPr lang="en-GB" sz="2400" b="1" dirty="0" smtClean="0">
                <a:solidFill>
                  <a:srgbClr val="003399"/>
                </a:solidFill>
              </a:rPr>
              <a:t> </a:t>
            </a:r>
            <a:r>
              <a:rPr lang="en-GB" sz="2400" b="1" dirty="0">
                <a:solidFill>
                  <a:srgbClr val="003399"/>
                </a:solidFill>
              </a:rPr>
              <a:t>(</a:t>
            </a:r>
            <a:r>
              <a:rPr lang="en-GB" sz="2400" b="1" dirty="0" err="1" smtClean="0">
                <a:solidFill>
                  <a:srgbClr val="003399"/>
                </a:solidFill>
              </a:rPr>
              <a:t>C</a:t>
            </a:r>
            <a:r>
              <a:rPr lang="en-GB" sz="2400" b="1" baseline="-25000" dirty="0" err="1" smtClean="0">
                <a:solidFill>
                  <a:srgbClr val="003399"/>
                </a:solidFill>
              </a:rPr>
              <a:t>3</a:t>
            </a:r>
            <a:r>
              <a:rPr lang="en-GB" sz="2400" b="1" dirty="0" err="1" smtClean="0">
                <a:solidFill>
                  <a:srgbClr val="003399"/>
                </a:solidFill>
              </a:rPr>
              <a:t>H</a:t>
            </a:r>
            <a:r>
              <a:rPr lang="en-GB" sz="2400" b="1" baseline="-25000" dirty="0" err="1" smtClean="0">
                <a:solidFill>
                  <a:srgbClr val="003399"/>
                </a:solidFill>
              </a:rPr>
              <a:t>7</a:t>
            </a:r>
            <a:r>
              <a:rPr lang="en-GB" sz="2400" b="1" dirty="0" err="1" smtClean="0">
                <a:solidFill>
                  <a:srgbClr val="003399"/>
                </a:solidFill>
              </a:rPr>
              <a:t>OH</a:t>
            </a:r>
            <a:r>
              <a:rPr lang="pl-PL" sz="2400" b="1" dirty="0" smtClean="0">
                <a:solidFill>
                  <a:srgbClr val="003399"/>
                </a:solidFill>
              </a:rPr>
              <a:t>)</a:t>
            </a:r>
          </a:p>
          <a:p>
            <a:endParaRPr lang="pl-PL" sz="1600" b="1" dirty="0" smtClean="0">
              <a:solidFill>
                <a:srgbClr val="003399"/>
              </a:solidFill>
            </a:endParaRPr>
          </a:p>
          <a:p>
            <a:r>
              <a:rPr lang="pl-PL" sz="2400" b="1" dirty="0" err="1" smtClean="0">
                <a:solidFill>
                  <a:srgbClr val="C00000"/>
                </a:solidFill>
              </a:rPr>
              <a:t>using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microwave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</a:rPr>
              <a:t>plasmas</a:t>
            </a:r>
            <a:r>
              <a:rPr lang="pl-PL" sz="2400" b="1" dirty="0" smtClean="0">
                <a:solidFill>
                  <a:srgbClr val="C00000"/>
                </a:solidFill>
              </a:rPr>
              <a:t> (915 </a:t>
            </a:r>
            <a:r>
              <a:rPr lang="pl-PL" sz="2400" b="1" dirty="0">
                <a:solidFill>
                  <a:srgbClr val="C00000"/>
                </a:solidFill>
              </a:rPr>
              <a:t>MHz, 2.45 </a:t>
            </a:r>
            <a:r>
              <a:rPr lang="pl-PL" sz="2400" b="1" dirty="0" smtClean="0">
                <a:solidFill>
                  <a:srgbClr val="C00000"/>
                </a:solidFill>
              </a:rPr>
              <a:t>GHz) 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84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Waveguide-supplied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metal-cylinder-based</a:t>
            </a: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or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</a:t>
            </a: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production</a:t>
            </a:r>
            <a:endParaRPr lang="pl-PL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29023"/>
            <a:ext cx="68389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07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1" y="-19792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>
                <a:solidFill>
                  <a:srgbClr val="C00000"/>
                </a:solidFill>
                <a:latin typeface="Arial"/>
                <a:cs typeface="Lucida Sans Unicode"/>
              </a:rPr>
              <a:t>Experimental setup</a:t>
            </a:r>
            <a:endParaRPr lang="pl-PL" sz="2800" b="1" dirty="0">
              <a:solidFill>
                <a:srgbClr val="C00000"/>
              </a:solidFill>
              <a:latin typeface="Arial"/>
              <a:cs typeface="Lucida Sans Unicode"/>
            </a:endParaRPr>
          </a:p>
        </p:txBody>
      </p:sp>
      <p:sp>
        <p:nvSpPr>
          <p:cNvPr id="36868" name="Rectangle 19"/>
          <p:cNvSpPr>
            <a:spLocks noChangeArrowheads="1"/>
          </p:cNvSpPr>
          <p:nvPr/>
        </p:nvSpPr>
        <p:spPr bwMode="auto">
          <a:xfrm>
            <a:off x="10508" y="6359299"/>
            <a:ext cx="9164936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800" b="1" dirty="0">
                <a:solidFill>
                  <a:srgbClr val="000099"/>
                </a:solidFill>
                <a:latin typeface="Arial"/>
                <a:cs typeface="Lucida Sans Unicode"/>
              </a:rPr>
              <a:t>Diagram o</a:t>
            </a:r>
            <a:r>
              <a:rPr lang="en-GB" sz="1800" b="1" dirty="0">
                <a:solidFill>
                  <a:srgbClr val="000099"/>
                </a:solidFill>
                <a:latin typeface="Arial"/>
                <a:cs typeface="Lucida Sans Unicode"/>
              </a:rPr>
              <a:t>f the experimental setup for hydrogen production via </a:t>
            </a:r>
            <a:r>
              <a:rPr lang="pl-PL" sz="1800" b="1" dirty="0" err="1">
                <a:solidFill>
                  <a:srgbClr val="000099"/>
                </a:solidFill>
                <a:latin typeface="Arial"/>
                <a:cs typeface="Lucida Sans Unicode"/>
              </a:rPr>
              <a:t>alcohol</a:t>
            </a:r>
            <a:r>
              <a:rPr lang="en-GB" sz="1800" b="1" dirty="0">
                <a:solidFill>
                  <a:srgbClr val="000099"/>
                </a:solidFill>
                <a:latin typeface="Arial"/>
                <a:cs typeface="Lucida Sans Unicode"/>
              </a:rPr>
              <a:t> conversion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638175"/>
            <a:ext cx="6878637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37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az 8" descr="Photo setup 245GH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887" y="3647253"/>
            <a:ext cx="5819114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5875284" y="958249"/>
            <a:ext cx="3268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000099"/>
                </a:solidFill>
              </a:rPr>
              <a:t>915 MHz </a:t>
            </a:r>
            <a:r>
              <a:rPr lang="pl-PL" sz="1800" b="1" dirty="0" err="1">
                <a:solidFill>
                  <a:srgbClr val="000099"/>
                </a:solidFill>
              </a:rPr>
              <a:t>microwave</a:t>
            </a:r>
            <a:r>
              <a:rPr lang="pl-PL" sz="1800" b="1" dirty="0">
                <a:solidFill>
                  <a:srgbClr val="000099"/>
                </a:solidFill>
              </a:rPr>
              <a:t> system</a:t>
            </a:r>
          </a:p>
          <a:p>
            <a:pPr algn="ctr"/>
            <a:r>
              <a:rPr lang="pl-PL" sz="1800" b="1" dirty="0" err="1">
                <a:solidFill>
                  <a:srgbClr val="000099"/>
                </a:solidFill>
              </a:rPr>
              <a:t>up</a:t>
            </a:r>
            <a:r>
              <a:rPr lang="pl-PL" sz="1800" b="1" dirty="0">
                <a:solidFill>
                  <a:srgbClr val="000099"/>
                </a:solidFill>
              </a:rPr>
              <a:t> to 20 kW</a:t>
            </a:r>
            <a:endParaRPr lang="en-GB" sz="1800" b="1" dirty="0">
              <a:solidFill>
                <a:srgbClr val="000099"/>
              </a:solidFill>
            </a:endParaRPr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1" y="5743356"/>
            <a:ext cx="33248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000099"/>
                </a:solidFill>
              </a:rPr>
              <a:t>2.45 GHz </a:t>
            </a:r>
            <a:r>
              <a:rPr lang="pl-PL" sz="1800" b="1" dirty="0" err="1">
                <a:solidFill>
                  <a:srgbClr val="000099"/>
                </a:solidFill>
              </a:rPr>
              <a:t>microwave</a:t>
            </a:r>
            <a:r>
              <a:rPr lang="pl-PL" sz="1800" b="1" dirty="0">
                <a:solidFill>
                  <a:srgbClr val="000099"/>
                </a:solidFill>
              </a:rPr>
              <a:t> system</a:t>
            </a:r>
          </a:p>
          <a:p>
            <a:pPr algn="ctr"/>
            <a:r>
              <a:rPr lang="pl-PL" sz="1800" b="1" dirty="0" err="1">
                <a:solidFill>
                  <a:srgbClr val="000099"/>
                </a:solidFill>
              </a:rPr>
              <a:t>up</a:t>
            </a:r>
            <a:r>
              <a:rPr lang="pl-PL" sz="1800" b="1" dirty="0">
                <a:solidFill>
                  <a:srgbClr val="000099"/>
                </a:solidFill>
              </a:rPr>
              <a:t> to 6 kW</a:t>
            </a:r>
          </a:p>
        </p:txBody>
      </p:sp>
      <p:pic>
        <p:nvPicPr>
          <p:cNvPr id="37895" name="Picture 10" descr="9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278"/>
            <a:ext cx="587528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25473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>
                <a:solidFill>
                  <a:srgbClr val="C00000"/>
                </a:solidFill>
              </a:rPr>
              <a:t>Experimental </a:t>
            </a:r>
            <a:r>
              <a:rPr lang="en-GB" sz="2800" b="1" dirty="0" smtClean="0">
                <a:solidFill>
                  <a:srgbClr val="C00000"/>
                </a:solidFill>
              </a:rPr>
              <a:t>setup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4435506" y="4884227"/>
            <a:ext cx="45087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000" dirty="0" err="1" smtClean="0">
                <a:solidFill>
                  <a:schemeClr val="accent6"/>
                </a:solidFill>
              </a:rPr>
              <a:t>Side</a:t>
            </a:r>
            <a:r>
              <a:rPr lang="pl-PL" sz="2000" dirty="0" smtClean="0">
                <a:solidFill>
                  <a:schemeClr val="accent6"/>
                </a:solidFill>
              </a:rPr>
              <a:t> </a:t>
            </a:r>
            <a:r>
              <a:rPr lang="pl-PL" sz="2000" dirty="0" err="1">
                <a:solidFill>
                  <a:schemeClr val="accent6"/>
                </a:solidFill>
              </a:rPr>
              <a:t>view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of </a:t>
            </a:r>
            <a:r>
              <a:rPr lang="pl-PL" sz="2000" dirty="0" err="1">
                <a:solidFill>
                  <a:schemeClr val="accent6"/>
                </a:solidFill>
              </a:rPr>
              <a:t>CO</a:t>
            </a:r>
            <a:r>
              <a:rPr lang="pl-PL" sz="2000" baseline="-25000" dirty="0" err="1">
                <a:solidFill>
                  <a:schemeClr val="accent6"/>
                </a:solidFill>
              </a:rPr>
              <a:t>2</a:t>
            </a:r>
            <a:r>
              <a:rPr lang="pl-PL" sz="2000" dirty="0" smtClean="0">
                <a:solidFill>
                  <a:schemeClr val="accent6"/>
                </a:solidFill>
              </a:rPr>
              <a:t> and </a:t>
            </a:r>
            <a:r>
              <a:rPr lang="pl-PL" sz="2000" dirty="0">
                <a:solidFill>
                  <a:schemeClr val="accent6"/>
                </a:solidFill>
              </a:rPr>
              <a:t>(</a:t>
            </a:r>
            <a:r>
              <a:rPr lang="pl-PL" sz="2000" dirty="0" err="1">
                <a:solidFill>
                  <a:schemeClr val="accent6"/>
                </a:solidFill>
              </a:rPr>
              <a:t>CO</a:t>
            </a:r>
            <a:r>
              <a:rPr lang="pl-PL" sz="2000" baseline="-25000" dirty="0" err="1">
                <a:solidFill>
                  <a:schemeClr val="accent6"/>
                </a:solidFill>
              </a:rPr>
              <a:t>2</a:t>
            </a:r>
            <a:r>
              <a:rPr lang="pl-PL" sz="2000" baseline="-25000" dirty="0">
                <a:solidFill>
                  <a:schemeClr val="accent6"/>
                </a:solidFill>
              </a:rPr>
              <a:t> </a:t>
            </a:r>
            <a:r>
              <a:rPr lang="pl-PL" sz="2000" dirty="0" smtClean="0">
                <a:solidFill>
                  <a:schemeClr val="accent6"/>
                </a:solidFill>
              </a:rPr>
              <a:t>+C</a:t>
            </a:r>
            <a:r>
              <a:rPr lang="pl-PL" sz="2000" baseline="-25000" dirty="0" smtClean="0">
                <a:solidFill>
                  <a:schemeClr val="accent6"/>
                </a:solidFill>
              </a:rPr>
              <a:t>2</a:t>
            </a:r>
            <a:r>
              <a:rPr lang="pl-PL" sz="2000" dirty="0" smtClean="0">
                <a:solidFill>
                  <a:schemeClr val="accent6"/>
                </a:solidFill>
              </a:rPr>
              <a:t>H</a:t>
            </a:r>
            <a:r>
              <a:rPr lang="pl-PL" sz="2000" baseline="-25000" dirty="0" smtClean="0">
                <a:solidFill>
                  <a:schemeClr val="accent6"/>
                </a:solidFill>
              </a:rPr>
              <a:t>5</a:t>
            </a:r>
            <a:r>
              <a:rPr lang="pl-PL" sz="2000" dirty="0" smtClean="0">
                <a:solidFill>
                  <a:schemeClr val="accent6"/>
                </a:solidFill>
              </a:rPr>
              <a:t>OH) </a:t>
            </a:r>
            <a:r>
              <a:rPr lang="en-US" sz="2000" dirty="0" smtClean="0">
                <a:solidFill>
                  <a:schemeClr val="accent6"/>
                </a:solidFill>
              </a:rPr>
              <a:t>plasma</a:t>
            </a:r>
            <a:r>
              <a:rPr lang="pl-PL" sz="2000" dirty="0" smtClean="0">
                <a:solidFill>
                  <a:schemeClr val="accent6"/>
                </a:solidFill>
              </a:rPr>
              <a:t>s. </a:t>
            </a:r>
            <a:r>
              <a:rPr lang="en-US" sz="2000" dirty="0" smtClean="0">
                <a:solidFill>
                  <a:schemeClr val="accent6"/>
                </a:solidFill>
              </a:rPr>
              <a:t>2.45 </a:t>
            </a:r>
            <a:r>
              <a:rPr lang="en-US" sz="2000" dirty="0">
                <a:solidFill>
                  <a:schemeClr val="accent6"/>
                </a:solidFill>
              </a:rPr>
              <a:t>GHz plasma system, absorbed microwave power P</a:t>
            </a:r>
            <a:r>
              <a:rPr lang="en-US" sz="2000" baseline="-25000" dirty="0">
                <a:solidFill>
                  <a:schemeClr val="accent6"/>
                </a:solidFill>
              </a:rPr>
              <a:t>A</a:t>
            </a:r>
            <a:r>
              <a:rPr lang="en-US" sz="2000" dirty="0">
                <a:solidFill>
                  <a:schemeClr val="accent6"/>
                </a:solidFill>
              </a:rPr>
              <a:t> </a:t>
            </a:r>
            <a:r>
              <a:rPr lang="pl-PL" sz="2000" dirty="0">
                <a:solidFill>
                  <a:schemeClr val="accent6"/>
                </a:solidFill>
              </a:rPr>
              <a:t>-</a:t>
            </a:r>
            <a:r>
              <a:rPr lang="en-US" sz="2000" dirty="0">
                <a:solidFill>
                  <a:schemeClr val="accent6"/>
                </a:solidFill>
              </a:rPr>
              <a:t> 2 kW</a:t>
            </a:r>
            <a:r>
              <a:rPr lang="en-US" sz="2000" dirty="0" smtClean="0">
                <a:solidFill>
                  <a:schemeClr val="accent6"/>
                </a:solidFill>
              </a:rPr>
              <a:t>,</a:t>
            </a:r>
            <a:endParaRPr lang="pl-PL" sz="20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pl-PL" sz="2000" dirty="0" smtClean="0">
                <a:solidFill>
                  <a:schemeClr val="accent6"/>
                </a:solidFill>
              </a:rPr>
              <a:t>CO</a:t>
            </a:r>
            <a:r>
              <a:rPr lang="pl-PL" sz="2000" baseline="-25000" dirty="0" smtClean="0">
                <a:solidFill>
                  <a:schemeClr val="accent6"/>
                </a:solidFill>
              </a:rPr>
              <a:t>2</a:t>
            </a:r>
            <a:r>
              <a:rPr lang="en-US" sz="2000" dirty="0" smtClean="0">
                <a:solidFill>
                  <a:schemeClr val="accent6"/>
                </a:solidFill>
              </a:rPr>
              <a:t> flow </a:t>
            </a:r>
            <a:r>
              <a:rPr lang="en-US" sz="2000" dirty="0">
                <a:solidFill>
                  <a:schemeClr val="accent6"/>
                </a:solidFill>
              </a:rPr>
              <a:t>rate ‑ 2700 NL/h</a:t>
            </a:r>
            <a:r>
              <a:rPr lang="pl-PL" sz="2000" dirty="0" smtClean="0">
                <a:solidFill>
                  <a:schemeClr val="accent6"/>
                </a:solidFill>
              </a:rPr>
              <a:t>. 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40964" name="pole tekstowe 9"/>
          <p:cNvSpPr txBox="1">
            <a:spLocks noChangeArrowheads="1"/>
          </p:cNvSpPr>
          <p:nvPr/>
        </p:nvSpPr>
        <p:spPr bwMode="auto">
          <a:xfrm>
            <a:off x="4435506" y="1240121"/>
            <a:ext cx="1902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solidFill>
                  <a:srgbClr val="000099"/>
                </a:solidFill>
              </a:rPr>
              <a:t>without</a:t>
            </a:r>
            <a:r>
              <a:rPr lang="pl-PL" sz="1800" dirty="0">
                <a:solidFill>
                  <a:srgbClr val="000099"/>
                </a:solidFill>
              </a:rPr>
              <a:t>  </a:t>
            </a:r>
            <a:r>
              <a:rPr lang="pl-PL" sz="1800" dirty="0" err="1">
                <a:solidFill>
                  <a:srgbClr val="000099"/>
                </a:solidFill>
              </a:rPr>
              <a:t>C</a:t>
            </a:r>
            <a:r>
              <a:rPr lang="pl-PL" sz="1800" baseline="-25000" dirty="0" err="1">
                <a:solidFill>
                  <a:srgbClr val="000099"/>
                </a:solidFill>
              </a:rPr>
              <a:t>2</a:t>
            </a:r>
            <a:r>
              <a:rPr lang="pl-PL" sz="1800" dirty="0" err="1">
                <a:solidFill>
                  <a:srgbClr val="000099"/>
                </a:solidFill>
              </a:rPr>
              <a:t>H</a:t>
            </a:r>
            <a:r>
              <a:rPr lang="pl-PL" sz="1800" baseline="-25000" dirty="0" err="1">
                <a:solidFill>
                  <a:srgbClr val="000099"/>
                </a:solidFill>
              </a:rPr>
              <a:t>5</a:t>
            </a:r>
            <a:r>
              <a:rPr lang="pl-PL" sz="1800" dirty="0" err="1">
                <a:solidFill>
                  <a:srgbClr val="000099"/>
                </a:solidFill>
              </a:rPr>
              <a:t>OH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40965" name="pole tekstowe 10"/>
          <p:cNvSpPr txBox="1">
            <a:spLocks noChangeArrowheads="1"/>
          </p:cNvSpPr>
          <p:nvPr/>
        </p:nvSpPr>
        <p:spPr bwMode="auto">
          <a:xfrm>
            <a:off x="6640757" y="1229802"/>
            <a:ext cx="2002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solidFill>
                  <a:srgbClr val="000099"/>
                </a:solidFill>
              </a:rPr>
              <a:t>with</a:t>
            </a:r>
            <a:r>
              <a:rPr lang="pl-PL" sz="1800" dirty="0">
                <a:solidFill>
                  <a:srgbClr val="000099"/>
                </a:solidFill>
              </a:rPr>
              <a:t>  </a:t>
            </a:r>
            <a:r>
              <a:rPr lang="pl-PL" sz="1800" dirty="0" smtClean="0">
                <a:solidFill>
                  <a:srgbClr val="000099"/>
                </a:solidFill>
              </a:rPr>
              <a:t>3% C</a:t>
            </a:r>
            <a:r>
              <a:rPr lang="pl-PL" sz="1800" baseline="-25000" dirty="0" smtClean="0">
                <a:solidFill>
                  <a:srgbClr val="000099"/>
                </a:solidFill>
              </a:rPr>
              <a:t>2</a:t>
            </a:r>
            <a:r>
              <a:rPr lang="pl-PL" sz="1800" dirty="0" smtClean="0">
                <a:solidFill>
                  <a:srgbClr val="000099"/>
                </a:solidFill>
              </a:rPr>
              <a:t>H</a:t>
            </a:r>
            <a:r>
              <a:rPr lang="pl-PL" sz="1800" baseline="-25000" dirty="0" smtClean="0">
                <a:solidFill>
                  <a:srgbClr val="000099"/>
                </a:solidFill>
              </a:rPr>
              <a:t>5</a:t>
            </a:r>
            <a:r>
              <a:rPr lang="pl-PL" sz="1800" dirty="0" smtClean="0">
                <a:solidFill>
                  <a:srgbClr val="000099"/>
                </a:solidFill>
              </a:rPr>
              <a:t>OH</a:t>
            </a:r>
            <a:endParaRPr lang="pl-PL" sz="1800" dirty="0">
              <a:solidFill>
                <a:srgbClr val="000099"/>
              </a:solidFill>
            </a:endParaRP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2727"/>
            <a:ext cx="22034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0225" y="1772727"/>
            <a:ext cx="22288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772727"/>
            <a:ext cx="21717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5850" y="1772727"/>
            <a:ext cx="22161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pole tekstowe 15"/>
          <p:cNvSpPr txBox="1">
            <a:spLocks noChangeArrowheads="1"/>
          </p:cNvSpPr>
          <p:nvPr/>
        </p:nvSpPr>
        <p:spPr bwMode="auto">
          <a:xfrm>
            <a:off x="-28680" y="1229802"/>
            <a:ext cx="1960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solidFill>
                  <a:srgbClr val="000099"/>
                </a:solidFill>
              </a:rPr>
              <a:t>without</a:t>
            </a:r>
            <a:r>
              <a:rPr lang="pl-PL" sz="1800" dirty="0">
                <a:solidFill>
                  <a:srgbClr val="000099"/>
                </a:solidFill>
              </a:rPr>
              <a:t>  </a:t>
            </a:r>
            <a:r>
              <a:rPr lang="pl-PL" sz="1800" dirty="0" err="1">
                <a:solidFill>
                  <a:srgbClr val="000099"/>
                </a:solidFill>
              </a:rPr>
              <a:t>C</a:t>
            </a:r>
            <a:r>
              <a:rPr lang="pl-PL" sz="1800" baseline="-25000" dirty="0" err="1">
                <a:solidFill>
                  <a:srgbClr val="000099"/>
                </a:solidFill>
              </a:rPr>
              <a:t>2</a:t>
            </a:r>
            <a:r>
              <a:rPr lang="pl-PL" sz="1800" dirty="0" err="1">
                <a:solidFill>
                  <a:srgbClr val="000099"/>
                </a:solidFill>
              </a:rPr>
              <a:t>H</a:t>
            </a:r>
            <a:r>
              <a:rPr lang="pl-PL" sz="1800" baseline="-25000" dirty="0" err="1">
                <a:solidFill>
                  <a:srgbClr val="000099"/>
                </a:solidFill>
              </a:rPr>
              <a:t>5</a:t>
            </a:r>
            <a:r>
              <a:rPr lang="pl-PL" sz="1800" dirty="0" err="1">
                <a:solidFill>
                  <a:srgbClr val="000099"/>
                </a:solidFill>
              </a:rPr>
              <a:t>OH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40971" name="pole tekstowe 16"/>
          <p:cNvSpPr txBox="1">
            <a:spLocks noChangeArrowheads="1"/>
          </p:cNvSpPr>
          <p:nvPr/>
        </p:nvSpPr>
        <p:spPr bwMode="auto">
          <a:xfrm>
            <a:off x="2103061" y="1229802"/>
            <a:ext cx="2139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solidFill>
                  <a:srgbClr val="000099"/>
                </a:solidFill>
              </a:rPr>
              <a:t>with</a:t>
            </a:r>
            <a:r>
              <a:rPr lang="pl-PL" sz="1800" dirty="0">
                <a:solidFill>
                  <a:srgbClr val="000099"/>
                </a:solidFill>
              </a:rPr>
              <a:t>  </a:t>
            </a:r>
            <a:r>
              <a:rPr lang="pl-PL" sz="1800" dirty="0" smtClean="0">
                <a:solidFill>
                  <a:srgbClr val="000099"/>
                </a:solidFill>
              </a:rPr>
              <a:t>3 % C</a:t>
            </a:r>
            <a:r>
              <a:rPr lang="pl-PL" sz="1800" baseline="-25000" dirty="0" smtClean="0">
                <a:solidFill>
                  <a:srgbClr val="000099"/>
                </a:solidFill>
              </a:rPr>
              <a:t>2</a:t>
            </a:r>
            <a:r>
              <a:rPr lang="pl-PL" sz="1800" dirty="0" smtClean="0">
                <a:solidFill>
                  <a:srgbClr val="000099"/>
                </a:solidFill>
              </a:rPr>
              <a:t>H</a:t>
            </a:r>
            <a:r>
              <a:rPr lang="pl-PL" sz="1800" baseline="-25000" dirty="0" smtClean="0">
                <a:solidFill>
                  <a:srgbClr val="000099"/>
                </a:solidFill>
              </a:rPr>
              <a:t>5</a:t>
            </a:r>
            <a:r>
              <a:rPr lang="pl-PL" sz="1800" dirty="0" smtClean="0">
                <a:solidFill>
                  <a:srgbClr val="000099"/>
                </a:solidFill>
              </a:rPr>
              <a:t>OH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40972" name="Rectangle 19"/>
          <p:cNvSpPr>
            <a:spLocks noChangeArrowheads="1"/>
          </p:cNvSpPr>
          <p:nvPr/>
        </p:nvSpPr>
        <p:spPr bwMode="auto">
          <a:xfrm>
            <a:off x="13905" y="4881052"/>
            <a:ext cx="42497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 err="1" smtClean="0">
                <a:solidFill>
                  <a:schemeClr val="accent6"/>
                </a:solidFill>
              </a:rPr>
              <a:t>Side</a:t>
            </a:r>
            <a:r>
              <a:rPr lang="pl-PL" sz="2000" dirty="0" smtClean="0">
                <a:solidFill>
                  <a:schemeClr val="accent6"/>
                </a:solidFill>
              </a:rPr>
              <a:t> </a:t>
            </a:r>
            <a:r>
              <a:rPr lang="pl-PL" sz="2000" dirty="0" err="1">
                <a:solidFill>
                  <a:schemeClr val="accent6"/>
                </a:solidFill>
              </a:rPr>
              <a:t>view</a:t>
            </a:r>
            <a:r>
              <a:rPr lang="en-US" sz="2000" dirty="0">
                <a:solidFill>
                  <a:schemeClr val="accent6"/>
                </a:solidFill>
              </a:rPr>
              <a:t> of </a:t>
            </a:r>
            <a:r>
              <a:rPr lang="en-US" sz="2000" dirty="0" err="1" smtClean="0">
                <a:solidFill>
                  <a:schemeClr val="accent6"/>
                </a:solidFill>
              </a:rPr>
              <a:t>N</a:t>
            </a:r>
            <a:r>
              <a:rPr lang="en-US" sz="2000" baseline="-25000" dirty="0" err="1" smtClean="0">
                <a:solidFill>
                  <a:schemeClr val="accent6"/>
                </a:solidFill>
              </a:rPr>
              <a:t>2</a:t>
            </a:r>
            <a:r>
              <a:rPr lang="pl-PL" sz="2000" dirty="0" smtClean="0">
                <a:solidFill>
                  <a:schemeClr val="accent6"/>
                </a:solidFill>
              </a:rPr>
              <a:t> and (N</a:t>
            </a:r>
            <a:r>
              <a:rPr lang="pl-PL" sz="2000" baseline="-25000" dirty="0" smtClean="0">
                <a:solidFill>
                  <a:schemeClr val="accent6"/>
                </a:solidFill>
              </a:rPr>
              <a:t>2</a:t>
            </a:r>
            <a:r>
              <a:rPr lang="pl-PL" sz="2000" dirty="0" smtClean="0">
                <a:solidFill>
                  <a:schemeClr val="accent6"/>
                </a:solidFill>
              </a:rPr>
              <a:t>+C</a:t>
            </a:r>
            <a:r>
              <a:rPr lang="pl-PL" sz="2000" baseline="-25000" dirty="0" smtClean="0">
                <a:solidFill>
                  <a:schemeClr val="accent6"/>
                </a:solidFill>
              </a:rPr>
              <a:t>2</a:t>
            </a:r>
            <a:r>
              <a:rPr lang="pl-PL" sz="2000" dirty="0" smtClean="0">
                <a:solidFill>
                  <a:schemeClr val="accent6"/>
                </a:solidFill>
              </a:rPr>
              <a:t>H</a:t>
            </a:r>
            <a:r>
              <a:rPr lang="pl-PL" sz="2000" baseline="-25000" dirty="0" smtClean="0">
                <a:solidFill>
                  <a:schemeClr val="accent6"/>
                </a:solidFill>
              </a:rPr>
              <a:t>5</a:t>
            </a:r>
            <a:r>
              <a:rPr lang="pl-PL" sz="2000" dirty="0" smtClean="0">
                <a:solidFill>
                  <a:schemeClr val="accent6"/>
                </a:solidFill>
              </a:rPr>
              <a:t>OH) </a:t>
            </a:r>
            <a:r>
              <a:rPr lang="en-US" sz="2000" dirty="0" smtClean="0">
                <a:solidFill>
                  <a:schemeClr val="accent6"/>
                </a:solidFill>
              </a:rPr>
              <a:t>plasma</a:t>
            </a:r>
            <a:r>
              <a:rPr lang="pl-PL" sz="2000" dirty="0" smtClean="0">
                <a:solidFill>
                  <a:schemeClr val="accent6"/>
                </a:solidFill>
              </a:rPr>
              <a:t>s.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2.45 GHz plasma system, absorbed microwave power P</a:t>
            </a:r>
            <a:r>
              <a:rPr lang="en-US" sz="2000" baseline="-25000" dirty="0">
                <a:solidFill>
                  <a:schemeClr val="accent6"/>
                </a:solidFill>
              </a:rPr>
              <a:t>A</a:t>
            </a:r>
            <a:r>
              <a:rPr lang="en-US" sz="2000" dirty="0">
                <a:solidFill>
                  <a:schemeClr val="accent6"/>
                </a:solidFill>
              </a:rPr>
              <a:t> </a:t>
            </a:r>
            <a:r>
              <a:rPr lang="pl-PL" sz="2000" dirty="0">
                <a:solidFill>
                  <a:schemeClr val="accent6"/>
                </a:solidFill>
              </a:rPr>
              <a:t>-</a:t>
            </a:r>
            <a:r>
              <a:rPr lang="en-US" sz="2000" dirty="0">
                <a:solidFill>
                  <a:schemeClr val="accent6"/>
                </a:solidFill>
              </a:rPr>
              <a:t> 2 kW, </a:t>
            </a:r>
            <a:r>
              <a:rPr lang="pl-PL" sz="2000" dirty="0" smtClean="0">
                <a:solidFill>
                  <a:schemeClr val="accent6"/>
                </a:solidFill>
              </a:rPr>
              <a:t>N</a:t>
            </a:r>
            <a:r>
              <a:rPr lang="pl-PL" sz="2000" baseline="-25000" dirty="0" smtClean="0">
                <a:solidFill>
                  <a:schemeClr val="accent6"/>
                </a:solidFill>
              </a:rPr>
              <a:t>2</a:t>
            </a:r>
            <a:r>
              <a:rPr lang="pl-PL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flow </a:t>
            </a:r>
            <a:r>
              <a:rPr lang="en-US" sz="2000" dirty="0">
                <a:solidFill>
                  <a:schemeClr val="accent6"/>
                </a:solidFill>
              </a:rPr>
              <a:t>rate ‑ 2700 </a:t>
            </a:r>
            <a:r>
              <a:rPr lang="en-US" sz="2000" dirty="0" smtClean="0">
                <a:solidFill>
                  <a:schemeClr val="accent6"/>
                </a:solidFill>
              </a:rPr>
              <a:t>NL/h</a:t>
            </a:r>
            <a:r>
              <a:rPr lang="pl-PL" sz="2000" dirty="0" smtClean="0">
                <a:solidFill>
                  <a:schemeClr val="accent6"/>
                </a:solidFill>
              </a:rPr>
              <a:t>.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796139" y="73071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N</a:t>
            </a:r>
            <a:r>
              <a:rPr lang="pl-PL" sz="2400" b="1" baseline="-25000" dirty="0" smtClean="0">
                <a:solidFill>
                  <a:srgbClr val="FF0000"/>
                </a:solidFill>
              </a:rPr>
              <a:t>2</a:t>
            </a:r>
            <a:endParaRPr lang="pl-PL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186056" y="741228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CO</a:t>
            </a:r>
            <a:r>
              <a:rPr lang="pl-PL" sz="2400" b="1" baseline="-25000" dirty="0" smtClean="0">
                <a:solidFill>
                  <a:srgbClr val="FF0000"/>
                </a:solidFill>
              </a:rPr>
              <a:t>2</a:t>
            </a:r>
            <a:endParaRPr lang="pl-PL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" y="88533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 smtClean="0">
                <a:solidFill>
                  <a:srgbClr val="C00000"/>
                </a:solidFill>
              </a:rPr>
              <a:t>The microwave plasma flame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1" y="659324"/>
            <a:ext cx="9143999" cy="61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1800" b="1" dirty="0">
                <a:solidFill>
                  <a:srgbClr val="000099"/>
                </a:solidFill>
              </a:rPr>
              <a:t>Hydrogen production rate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b="1" dirty="0" smtClean="0">
                <a:solidFill>
                  <a:srgbClr val="003399"/>
                </a:solidFill>
              </a:rPr>
              <a:t>in </a:t>
            </a:r>
            <a:r>
              <a:rPr lang="pl-PL" sz="1800" b="1" dirty="0" smtClean="0">
                <a:solidFill>
                  <a:srgbClr val="003399"/>
                </a:solidFill>
              </a:rPr>
              <a:t>g</a:t>
            </a:r>
            <a:r>
              <a:rPr lang="en-GB" sz="1800" b="1" dirty="0" smtClean="0">
                <a:solidFill>
                  <a:srgbClr val="003399"/>
                </a:solidFill>
              </a:rPr>
              <a:t>(H</a:t>
            </a:r>
            <a:r>
              <a:rPr lang="en-GB" sz="1800" b="1" baseline="-25000" dirty="0" smtClean="0">
                <a:solidFill>
                  <a:srgbClr val="003399"/>
                </a:solidFill>
              </a:rPr>
              <a:t>2</a:t>
            </a:r>
            <a:r>
              <a:rPr lang="en-GB" sz="1800" b="1" dirty="0">
                <a:solidFill>
                  <a:srgbClr val="003399"/>
                </a:solidFill>
              </a:rPr>
              <a:t>)/</a:t>
            </a:r>
            <a:r>
              <a:rPr lang="en-GB" sz="1800" b="1" dirty="0" smtClean="0">
                <a:solidFill>
                  <a:srgbClr val="003399"/>
                </a:solidFill>
              </a:rPr>
              <a:t>h </a:t>
            </a:r>
            <a:r>
              <a:rPr lang="pl-PL" sz="1800" dirty="0" err="1" smtClean="0">
                <a:solidFill>
                  <a:srgbClr val="000000"/>
                </a:solidFill>
              </a:rPr>
              <a:t>determines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how many </a:t>
            </a:r>
            <a:r>
              <a:rPr lang="pl-PL" sz="1800" dirty="0" err="1" smtClean="0">
                <a:solidFill>
                  <a:srgbClr val="000000"/>
                </a:solidFill>
              </a:rPr>
              <a:t>grams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of hydrogen is produced per </a:t>
            </a:r>
            <a:r>
              <a:rPr lang="pl-PL" sz="1800" dirty="0" smtClean="0">
                <a:solidFill>
                  <a:srgbClr val="000000"/>
                </a:solidFill>
              </a:rPr>
              <a:t>a </a:t>
            </a:r>
            <a:r>
              <a:rPr lang="en-GB" sz="1800" dirty="0" smtClean="0">
                <a:solidFill>
                  <a:srgbClr val="000000"/>
                </a:solidFill>
              </a:rPr>
              <a:t>unit </a:t>
            </a:r>
            <a:r>
              <a:rPr lang="en-GB" sz="1800" dirty="0">
                <a:solidFill>
                  <a:srgbClr val="000000"/>
                </a:solidFill>
              </a:rPr>
              <a:t>of </a:t>
            </a:r>
            <a:r>
              <a:rPr lang="en-GB" sz="1800" dirty="0" smtClean="0">
                <a:solidFill>
                  <a:srgbClr val="000000"/>
                </a:solidFill>
              </a:rPr>
              <a:t>time</a:t>
            </a:r>
            <a:r>
              <a:rPr lang="pl-PL" sz="1800" dirty="0" smtClean="0">
                <a:solidFill>
                  <a:srgbClr val="000000"/>
                </a:solidFill>
              </a:rPr>
              <a:t>.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4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1800" b="1" dirty="0">
                <a:solidFill>
                  <a:srgbClr val="003399"/>
                </a:solidFill>
              </a:rPr>
              <a:t>Energy yield of hydrogen production </a:t>
            </a:r>
            <a:r>
              <a:rPr lang="en-GB" sz="1800" b="1" dirty="0" smtClean="0">
                <a:solidFill>
                  <a:srgbClr val="003399"/>
                </a:solidFill>
              </a:rPr>
              <a:t>in </a:t>
            </a:r>
            <a:r>
              <a:rPr lang="pl-PL" sz="1800" b="1" dirty="0" smtClean="0">
                <a:solidFill>
                  <a:srgbClr val="003399"/>
                </a:solidFill>
              </a:rPr>
              <a:t>g</a:t>
            </a:r>
            <a:r>
              <a:rPr lang="en-GB" sz="1800" b="1" dirty="0" smtClean="0">
                <a:solidFill>
                  <a:srgbClr val="003399"/>
                </a:solidFill>
              </a:rPr>
              <a:t>(H</a:t>
            </a:r>
            <a:r>
              <a:rPr lang="en-GB" sz="1800" b="1" baseline="-25000" dirty="0" smtClean="0">
                <a:solidFill>
                  <a:srgbClr val="003399"/>
                </a:solidFill>
              </a:rPr>
              <a:t>2</a:t>
            </a:r>
            <a:r>
              <a:rPr lang="en-GB" sz="1800" b="1" dirty="0">
                <a:solidFill>
                  <a:srgbClr val="003399"/>
                </a:solidFill>
              </a:rPr>
              <a:t>)/kWh </a:t>
            </a:r>
            <a:r>
              <a:rPr lang="pl-PL" sz="1800" dirty="0" err="1" smtClean="0">
                <a:solidFill>
                  <a:srgbClr val="000000"/>
                </a:solidFill>
              </a:rPr>
              <a:t>determines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the </a:t>
            </a:r>
            <a:r>
              <a:rPr lang="en-GB" sz="1800" dirty="0">
                <a:solidFill>
                  <a:srgbClr val="000000"/>
                </a:solidFill>
              </a:rPr>
              <a:t>amount of </a:t>
            </a:r>
            <a:r>
              <a:rPr lang="pl-PL" sz="1800" dirty="0">
                <a:solidFill>
                  <a:srgbClr val="000000"/>
                </a:solidFill>
              </a:rPr>
              <a:t>gram</a:t>
            </a:r>
            <a:r>
              <a:rPr lang="en-GB" sz="1800" dirty="0">
                <a:solidFill>
                  <a:srgbClr val="000000"/>
                </a:solidFill>
              </a:rPr>
              <a:t>s of hydrogen </a:t>
            </a:r>
            <a:r>
              <a:rPr lang="en-GB" sz="1800" dirty="0" smtClean="0">
                <a:solidFill>
                  <a:srgbClr val="000000"/>
                </a:solidFill>
              </a:rPr>
              <a:t>produced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using </a:t>
            </a:r>
            <a:r>
              <a:rPr lang="en-GB" sz="1800" dirty="0">
                <a:solidFill>
                  <a:srgbClr val="000000"/>
                </a:solidFill>
              </a:rPr>
              <a:t>1 kWh of </a:t>
            </a:r>
            <a:r>
              <a:rPr lang="pl-PL" sz="1800" dirty="0" err="1" smtClean="0">
                <a:solidFill>
                  <a:srgbClr val="000000"/>
                </a:solidFill>
              </a:rPr>
              <a:t>microwave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energy</a:t>
            </a:r>
            <a:r>
              <a:rPr lang="pl-PL" sz="1800" dirty="0" smtClean="0">
                <a:solidFill>
                  <a:srgbClr val="000000"/>
                </a:solidFill>
              </a:rPr>
              <a:t> (</a:t>
            </a:r>
            <a:r>
              <a:rPr lang="pl-PL" sz="1800" dirty="0" err="1" smtClean="0">
                <a:solidFill>
                  <a:srgbClr val="000000"/>
                </a:solidFill>
              </a:rPr>
              <a:t>also</a:t>
            </a:r>
            <a:r>
              <a:rPr lang="pl-PL" sz="1800" dirty="0" smtClean="0">
                <a:solidFill>
                  <a:srgbClr val="000000"/>
                </a:solidFill>
              </a:rPr>
              <a:t>  </a:t>
            </a:r>
            <a:r>
              <a:rPr lang="pl-PL" sz="1800" dirty="0" err="1" smtClean="0">
                <a:solidFill>
                  <a:srgbClr val="000000"/>
                </a:solidFill>
              </a:rPr>
              <a:t>is</a:t>
            </a:r>
            <a:r>
              <a:rPr lang="pl-PL" sz="1800" dirty="0" smtClean="0">
                <a:solidFill>
                  <a:srgbClr val="000000"/>
                </a:solidFill>
              </a:rPr>
              <a:t> the </a:t>
            </a:r>
            <a:r>
              <a:rPr lang="en-GB" sz="1800" dirty="0">
                <a:solidFill>
                  <a:srgbClr val="000000"/>
                </a:solidFill>
              </a:rPr>
              <a:t>ratio of the hydrogen production rate to </a:t>
            </a:r>
            <a:r>
              <a:rPr lang="en-GB" sz="1800" dirty="0" smtClean="0">
                <a:solidFill>
                  <a:srgbClr val="000000"/>
                </a:solidFill>
              </a:rPr>
              <a:t>absorbed microwave power </a:t>
            </a:r>
            <a:r>
              <a:rPr lang="en-GB" sz="1800" dirty="0">
                <a:solidFill>
                  <a:srgbClr val="000000"/>
                </a:solidFill>
              </a:rPr>
              <a:t>in </a:t>
            </a:r>
            <a:r>
              <a:rPr lang="en-GB" sz="1800" dirty="0" smtClean="0">
                <a:solidFill>
                  <a:srgbClr val="000000"/>
                </a:solidFill>
              </a:rPr>
              <a:t>kW</a:t>
            </a:r>
            <a:r>
              <a:rPr lang="pl-PL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pl-PL" sz="18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4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b="1" dirty="0" smtClean="0">
                <a:solidFill>
                  <a:srgbClr val="003399"/>
                </a:solidFill>
              </a:rPr>
              <a:t>Total </a:t>
            </a:r>
            <a:r>
              <a:rPr lang="pl-PL" sz="1800" b="1" dirty="0" err="1" smtClean="0">
                <a:solidFill>
                  <a:srgbClr val="003399"/>
                </a:solidFill>
              </a:rPr>
              <a:t>alcohol</a:t>
            </a:r>
            <a:r>
              <a:rPr lang="en-US" sz="1800" b="1" dirty="0" smtClean="0">
                <a:solidFill>
                  <a:srgbClr val="003399"/>
                </a:solidFill>
              </a:rPr>
              <a:t> </a:t>
            </a:r>
            <a:r>
              <a:rPr lang="en-US" sz="1800" b="1" dirty="0">
                <a:solidFill>
                  <a:srgbClr val="003399"/>
                </a:solidFill>
              </a:rPr>
              <a:t>conversion degree</a:t>
            </a:r>
            <a:r>
              <a:rPr lang="en-US" sz="1800" dirty="0">
                <a:solidFill>
                  <a:srgbClr val="000000"/>
                </a:solidFill>
              </a:rPr>
              <a:t> is given </a:t>
            </a:r>
            <a:r>
              <a:rPr lang="en-US" sz="1800" dirty="0" smtClean="0">
                <a:solidFill>
                  <a:srgbClr val="000000"/>
                </a:solidFill>
              </a:rPr>
              <a:t>by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b="1" dirty="0" smtClean="0">
                <a:solidFill>
                  <a:srgbClr val="000000"/>
                </a:solidFill>
              </a:rPr>
              <a:t>                                          </a:t>
            </a:r>
            <a:r>
              <a:rPr lang="en-US" sz="1800" b="1" dirty="0" smtClean="0">
                <a:solidFill>
                  <a:srgbClr val="000000"/>
                </a:solidFill>
              </a:rPr>
              <a:t>[(C</a:t>
            </a:r>
            <a:r>
              <a:rPr lang="pl-PL" sz="1800" b="1" baseline="-25000" dirty="0" smtClean="0">
                <a:solidFill>
                  <a:srgbClr val="000000"/>
                </a:solidFill>
              </a:rPr>
              <a:t>X</a:t>
            </a:r>
            <a:r>
              <a:rPr lang="en-US" sz="1800" b="1" dirty="0" smtClean="0">
                <a:solidFill>
                  <a:srgbClr val="000000"/>
                </a:solidFill>
              </a:rPr>
              <a:t>H</a:t>
            </a:r>
            <a:r>
              <a:rPr lang="pl-PL" sz="1800" b="1" baseline="-25000" dirty="0" smtClean="0">
                <a:solidFill>
                  <a:srgbClr val="000000"/>
                </a:solidFill>
              </a:rPr>
              <a:t>[2X+1]</a:t>
            </a:r>
            <a:r>
              <a:rPr lang="en-US" sz="1800" b="1" dirty="0" smtClean="0">
                <a:solidFill>
                  <a:srgbClr val="000000"/>
                </a:solidFill>
              </a:rPr>
              <a:t>OH)</a:t>
            </a:r>
            <a:r>
              <a:rPr lang="en-US" sz="1800" b="1" baseline="-25000" dirty="0" smtClean="0">
                <a:solidFill>
                  <a:srgbClr val="000000"/>
                </a:solidFill>
              </a:rPr>
              <a:t>converted</a:t>
            </a:r>
            <a:r>
              <a:rPr lang="en-US" sz="1800" b="1" dirty="0">
                <a:solidFill>
                  <a:srgbClr val="000000"/>
                </a:solidFill>
              </a:rPr>
              <a:t> / (</a:t>
            </a:r>
            <a:r>
              <a:rPr lang="en-US" sz="1800" b="1" dirty="0" smtClean="0">
                <a:solidFill>
                  <a:srgbClr val="000000"/>
                </a:solidFill>
              </a:rPr>
              <a:t>C</a:t>
            </a:r>
            <a:r>
              <a:rPr lang="pl-PL" sz="1800" b="1" baseline="-25000" dirty="0" smtClean="0">
                <a:solidFill>
                  <a:srgbClr val="000000"/>
                </a:solidFill>
              </a:rPr>
              <a:t>X</a:t>
            </a:r>
            <a:r>
              <a:rPr lang="en-US" sz="1800" b="1" dirty="0" smtClean="0">
                <a:solidFill>
                  <a:srgbClr val="000000"/>
                </a:solidFill>
              </a:rPr>
              <a:t>H</a:t>
            </a:r>
            <a:r>
              <a:rPr lang="pl-PL" sz="1800" b="1" baseline="-25000" dirty="0" smtClean="0">
                <a:solidFill>
                  <a:srgbClr val="000000"/>
                </a:solidFill>
              </a:rPr>
              <a:t>[</a:t>
            </a:r>
            <a:r>
              <a:rPr lang="pl-PL" sz="1800" b="1" baseline="-25000" dirty="0" err="1" smtClean="0">
                <a:solidFill>
                  <a:srgbClr val="000000"/>
                </a:solidFill>
              </a:rPr>
              <a:t>2X+1</a:t>
            </a:r>
            <a:r>
              <a:rPr lang="pl-PL" sz="1800" b="1" baseline="-25000" dirty="0" smtClean="0">
                <a:solidFill>
                  <a:srgbClr val="000000"/>
                </a:solidFill>
              </a:rPr>
              <a:t>]</a:t>
            </a:r>
            <a:r>
              <a:rPr lang="en-US" sz="1800" b="1" dirty="0" smtClean="0">
                <a:solidFill>
                  <a:srgbClr val="000000"/>
                </a:solidFill>
              </a:rPr>
              <a:t>OH)</a:t>
            </a:r>
            <a:r>
              <a:rPr lang="en-US" sz="1800" b="1" baseline="-25000" dirty="0" smtClean="0">
                <a:solidFill>
                  <a:srgbClr val="000000"/>
                </a:solidFill>
              </a:rPr>
              <a:t>initial</a:t>
            </a:r>
            <a:r>
              <a:rPr lang="en-US" sz="1800" b="1" dirty="0">
                <a:solidFill>
                  <a:srgbClr val="000000"/>
                </a:solidFill>
              </a:rPr>
              <a:t>] × 100</a:t>
            </a:r>
            <a:r>
              <a:rPr lang="en-US" sz="1800" b="1" dirty="0" smtClean="0">
                <a:solidFill>
                  <a:srgbClr val="000000"/>
                </a:solidFill>
              </a:rPr>
              <a:t>%,</a:t>
            </a:r>
            <a:endParaRPr lang="pl-PL" sz="1800" b="1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8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rgbClr val="000000"/>
                </a:solidFill>
              </a:rPr>
              <a:t>(C</a:t>
            </a:r>
            <a:r>
              <a:rPr lang="pl-PL" sz="1800" baseline="-25000" dirty="0" smtClean="0">
                <a:solidFill>
                  <a:srgbClr val="000000"/>
                </a:solidFill>
              </a:rPr>
              <a:t>X</a:t>
            </a:r>
            <a:r>
              <a:rPr lang="en-US" sz="1800" dirty="0" smtClean="0">
                <a:solidFill>
                  <a:srgbClr val="000000"/>
                </a:solidFill>
              </a:rPr>
              <a:t>H</a:t>
            </a:r>
            <a:r>
              <a:rPr lang="pl-PL" sz="1800" baseline="-25000" dirty="0" smtClean="0">
                <a:solidFill>
                  <a:srgbClr val="000000"/>
                </a:solidFill>
              </a:rPr>
              <a:t> [2X+1] </a:t>
            </a:r>
            <a:r>
              <a:rPr lang="en-US" sz="1800" dirty="0" smtClean="0">
                <a:solidFill>
                  <a:srgbClr val="000000"/>
                </a:solidFill>
              </a:rPr>
              <a:t>OH)</a:t>
            </a:r>
            <a:r>
              <a:rPr lang="en-US" sz="1800" baseline="-25000" dirty="0" smtClean="0">
                <a:solidFill>
                  <a:srgbClr val="000000"/>
                </a:solidFill>
              </a:rPr>
              <a:t>initial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      </a:t>
            </a:r>
            <a:r>
              <a:rPr lang="en-US" sz="1800" dirty="0" smtClean="0">
                <a:solidFill>
                  <a:srgbClr val="000000"/>
                </a:solidFill>
              </a:rPr>
              <a:t>is </a:t>
            </a:r>
            <a:r>
              <a:rPr lang="en-US" sz="1800" dirty="0">
                <a:solidFill>
                  <a:srgbClr val="000000"/>
                </a:solidFill>
              </a:rPr>
              <a:t>the total mass of </a:t>
            </a:r>
            <a:r>
              <a:rPr lang="pl-PL" sz="1800" dirty="0" err="1" smtClean="0">
                <a:solidFill>
                  <a:srgbClr val="000000"/>
                </a:solidFill>
              </a:rPr>
              <a:t>introduced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err="1" smtClean="0">
                <a:solidFill>
                  <a:srgbClr val="000000"/>
                </a:solidFill>
              </a:rPr>
              <a:t>alcohol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   </a:t>
            </a:r>
            <a:r>
              <a:rPr lang="en-US" sz="1800" dirty="0" smtClean="0">
                <a:solidFill>
                  <a:srgbClr val="000000"/>
                </a:solidFill>
              </a:rPr>
              <a:t>(C</a:t>
            </a:r>
            <a:r>
              <a:rPr lang="pl-PL" sz="1800" baseline="-25000" dirty="0" smtClean="0">
                <a:solidFill>
                  <a:srgbClr val="000000"/>
                </a:solidFill>
              </a:rPr>
              <a:t>X</a:t>
            </a:r>
            <a:r>
              <a:rPr lang="en-US" sz="1800" dirty="0" smtClean="0">
                <a:solidFill>
                  <a:srgbClr val="000000"/>
                </a:solidFill>
              </a:rPr>
              <a:t>H</a:t>
            </a:r>
            <a:r>
              <a:rPr lang="pl-PL" sz="1800" baseline="-25000" dirty="0" smtClean="0">
                <a:solidFill>
                  <a:srgbClr val="000000"/>
                </a:solidFill>
              </a:rPr>
              <a:t> [2X+1] </a:t>
            </a:r>
            <a:r>
              <a:rPr lang="en-US" sz="1800" dirty="0" smtClean="0">
                <a:solidFill>
                  <a:srgbClr val="000000"/>
                </a:solidFill>
              </a:rPr>
              <a:t>OH)</a:t>
            </a:r>
            <a:r>
              <a:rPr lang="en-US" sz="1800" baseline="-25000" dirty="0" smtClean="0">
                <a:solidFill>
                  <a:srgbClr val="000000"/>
                </a:solidFill>
              </a:rPr>
              <a:t>converted</a:t>
            </a:r>
            <a:r>
              <a:rPr lang="pl-PL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is the converted </a:t>
            </a:r>
            <a:r>
              <a:rPr lang="en-US" sz="1800" dirty="0" smtClean="0">
                <a:solidFill>
                  <a:srgbClr val="000000"/>
                </a:solidFill>
              </a:rPr>
              <a:t>mass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of </a:t>
            </a:r>
            <a:r>
              <a:rPr lang="pl-PL" sz="1800" dirty="0" err="1" smtClean="0">
                <a:solidFill>
                  <a:srgbClr val="000000"/>
                </a:solidFill>
              </a:rPr>
              <a:t>alcohol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pl-PL" sz="14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b="1" dirty="0" smtClean="0">
                <a:solidFill>
                  <a:srgbClr val="000099"/>
                </a:solidFill>
              </a:rPr>
              <a:t>The </a:t>
            </a:r>
            <a:r>
              <a:rPr lang="pl-PL" sz="1800" b="1" dirty="0" err="1" smtClean="0">
                <a:solidFill>
                  <a:srgbClr val="000099"/>
                </a:solidFill>
              </a:rPr>
              <a:t>hydrogen</a:t>
            </a:r>
            <a:r>
              <a:rPr lang="pl-PL" sz="1800" b="1" dirty="0" smtClean="0">
                <a:solidFill>
                  <a:srgbClr val="000099"/>
                </a:solidFill>
              </a:rPr>
              <a:t> </a:t>
            </a:r>
            <a:r>
              <a:rPr lang="pl-PL" sz="1800" b="1" dirty="0" err="1" smtClean="0">
                <a:solidFill>
                  <a:srgbClr val="000099"/>
                </a:solidFill>
              </a:rPr>
              <a:t>selectivity</a:t>
            </a:r>
            <a:r>
              <a:rPr lang="pl-PL" sz="1800" b="1" dirty="0" smtClean="0">
                <a:solidFill>
                  <a:srgbClr val="000099"/>
                </a:solidFill>
              </a:rPr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the </a:t>
            </a:r>
            <a:r>
              <a:rPr lang="pl-PL" sz="1800" dirty="0" err="1" smtClean="0"/>
              <a:t>percentage</a:t>
            </a:r>
            <a:r>
              <a:rPr lang="pl-PL" sz="1800" dirty="0" smtClean="0"/>
              <a:t> of </a:t>
            </a:r>
            <a:r>
              <a:rPr lang="pl-PL" sz="1800" dirty="0" err="1" smtClean="0"/>
              <a:t>H</a:t>
            </a:r>
            <a:r>
              <a:rPr lang="pl-PL" sz="1800" baseline="-25000" dirty="0" err="1" smtClean="0"/>
              <a:t>2</a:t>
            </a:r>
            <a:r>
              <a:rPr lang="pl-PL" sz="1800" dirty="0" smtClean="0"/>
              <a:t> </a:t>
            </a:r>
            <a:r>
              <a:rPr lang="pl-PL" sz="1800" dirty="0" err="1" smtClean="0"/>
              <a:t>molecules</a:t>
            </a:r>
            <a:r>
              <a:rPr lang="pl-PL" sz="1800" dirty="0" smtClean="0"/>
              <a:t> </a:t>
            </a:r>
            <a:r>
              <a:rPr lang="pl-PL" sz="1800" dirty="0" err="1" smtClean="0"/>
              <a:t>contained</a:t>
            </a:r>
            <a:r>
              <a:rPr lang="pl-PL" sz="1800" dirty="0" smtClean="0"/>
              <a:t> in the </a:t>
            </a:r>
            <a:r>
              <a:rPr lang="pl-PL" sz="1800" dirty="0" err="1" smtClean="0"/>
              <a:t>introduced</a:t>
            </a:r>
            <a:r>
              <a:rPr lang="pl-PL" sz="1800" dirty="0" smtClean="0"/>
              <a:t> </a:t>
            </a:r>
            <a:r>
              <a:rPr lang="pl-PL" sz="1800" dirty="0" err="1" smtClean="0"/>
              <a:t>alcohol</a:t>
            </a:r>
            <a:r>
              <a:rPr lang="pl-PL" sz="1800" dirty="0" smtClean="0"/>
              <a:t> </a:t>
            </a:r>
            <a:r>
              <a:rPr lang="pl-PL" sz="1800" dirty="0" err="1" smtClean="0"/>
              <a:t>converted</a:t>
            </a:r>
            <a:r>
              <a:rPr lang="pl-PL" sz="1800" dirty="0" smtClean="0"/>
              <a:t> </a:t>
            </a:r>
            <a:r>
              <a:rPr lang="pl-PL" sz="1800" dirty="0" err="1" smtClean="0"/>
              <a:t>into</a:t>
            </a:r>
            <a:r>
              <a:rPr lang="pl-PL" sz="1800" dirty="0" smtClean="0"/>
              <a:t> </a:t>
            </a:r>
            <a:r>
              <a:rPr lang="pl-PL" sz="1800" dirty="0" err="1" smtClean="0"/>
              <a:t>free</a:t>
            </a:r>
            <a:r>
              <a:rPr lang="pl-PL" sz="1800" dirty="0" smtClean="0"/>
              <a:t> </a:t>
            </a:r>
            <a:r>
              <a:rPr lang="pl-PL" sz="1800" dirty="0" err="1" smtClean="0"/>
              <a:t>H</a:t>
            </a:r>
            <a:r>
              <a:rPr lang="pl-PL" sz="1800" baseline="-25000" dirty="0" err="1" smtClean="0"/>
              <a:t>2</a:t>
            </a:r>
            <a:r>
              <a:rPr lang="pl-PL" sz="1800" dirty="0" smtClean="0"/>
              <a:t> </a:t>
            </a:r>
            <a:r>
              <a:rPr lang="pl-PL" sz="1800" dirty="0" err="1" smtClean="0"/>
              <a:t>molecules</a:t>
            </a:r>
            <a:endParaRPr lang="pl-PL" sz="1800" dirty="0" smtClean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800" dirty="0" smtClean="0"/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b="1" dirty="0"/>
              <a:t>(</a:t>
            </a:r>
            <a:r>
              <a:rPr lang="pl-PL" sz="1800" b="1" dirty="0" err="1" smtClean="0"/>
              <a:t>N</a:t>
            </a:r>
            <a:r>
              <a:rPr lang="pl-PL" sz="1800" b="1" baseline="-25000" dirty="0" err="1" smtClean="0"/>
              <a:t>H2</a:t>
            </a:r>
            <a:r>
              <a:rPr lang="pl-PL" sz="1800" b="1" dirty="0" smtClean="0"/>
              <a:t> / 3 × </a:t>
            </a:r>
            <a:r>
              <a:rPr lang="pl-PL" sz="1800" b="1" dirty="0" err="1" smtClean="0"/>
              <a:t>N</a:t>
            </a:r>
            <a:r>
              <a:rPr lang="pl-PL" sz="1800" b="1" baseline="-25000" dirty="0" err="1" smtClean="0"/>
              <a:t>C2H5OH</a:t>
            </a:r>
            <a:r>
              <a:rPr lang="pl-PL" sz="1800" b="1" dirty="0" smtClean="0"/>
              <a:t>) × 100%</a:t>
            </a:r>
            <a:r>
              <a:rPr lang="pl-PL" sz="1800" dirty="0" smtClean="0"/>
              <a:t>	for </a:t>
            </a:r>
            <a:r>
              <a:rPr lang="pl-PL" sz="1800" dirty="0" err="1" smtClean="0"/>
              <a:t>ethanol</a:t>
            </a:r>
            <a:endParaRPr lang="pl-PL" sz="1800" dirty="0" smtClean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/>
              <a:t>	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b="1" dirty="0"/>
              <a:t>(</a:t>
            </a:r>
            <a:r>
              <a:rPr lang="pl-PL" sz="1800" b="1" dirty="0" err="1" smtClean="0"/>
              <a:t>N</a:t>
            </a:r>
            <a:r>
              <a:rPr lang="pl-PL" sz="1800" b="1" baseline="-25000" dirty="0" err="1" smtClean="0"/>
              <a:t>H2</a:t>
            </a:r>
            <a:r>
              <a:rPr lang="pl-PL" sz="1800" b="1" dirty="0" smtClean="0"/>
              <a:t> / 4 × </a:t>
            </a:r>
            <a:r>
              <a:rPr lang="pl-PL" sz="1800" b="1" dirty="0" err="1" smtClean="0"/>
              <a:t>N</a:t>
            </a:r>
            <a:r>
              <a:rPr lang="pl-PL" sz="1800" b="1" baseline="-25000" dirty="0" err="1" smtClean="0"/>
              <a:t>C3H7OH</a:t>
            </a:r>
            <a:r>
              <a:rPr lang="pl-PL" sz="1800" b="1" dirty="0" smtClean="0"/>
              <a:t>) × 100%</a:t>
            </a:r>
            <a:r>
              <a:rPr lang="pl-PL" sz="1800" dirty="0" smtClean="0"/>
              <a:t>	for </a:t>
            </a:r>
            <a:r>
              <a:rPr lang="pl-PL" sz="1800" dirty="0" err="1" smtClean="0"/>
              <a:t>isopropanol</a:t>
            </a:r>
            <a:endParaRPr lang="pl-PL" sz="1800" dirty="0" smtClean="0"/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800" dirty="0" smtClean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/>
              <a:t>	</a:t>
            </a:r>
            <a:r>
              <a:rPr lang="pl-PL" sz="1800" dirty="0" err="1" smtClean="0"/>
              <a:t>N</a:t>
            </a:r>
            <a:r>
              <a:rPr lang="pl-PL" sz="1800" baseline="-25000" dirty="0" err="1" smtClean="0"/>
              <a:t>H2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the </a:t>
            </a:r>
            <a:r>
              <a:rPr lang="pl-PL" sz="1800" dirty="0" err="1" smtClean="0"/>
              <a:t>number</a:t>
            </a:r>
            <a:r>
              <a:rPr lang="pl-PL" sz="1800" dirty="0" smtClean="0"/>
              <a:t> of </a:t>
            </a:r>
            <a:r>
              <a:rPr lang="pl-PL" sz="1800" dirty="0" err="1" smtClean="0"/>
              <a:t>produced</a:t>
            </a:r>
            <a:r>
              <a:rPr lang="pl-PL" sz="1800" dirty="0" smtClean="0"/>
              <a:t> </a:t>
            </a:r>
            <a:r>
              <a:rPr lang="pl-PL" sz="1800" dirty="0" err="1" smtClean="0"/>
              <a:t>H</a:t>
            </a:r>
            <a:r>
              <a:rPr lang="pl-PL" sz="1800" baseline="-25000" dirty="0" err="1" smtClean="0"/>
              <a:t>2</a:t>
            </a:r>
            <a:r>
              <a:rPr lang="pl-PL" sz="1800" dirty="0" smtClean="0"/>
              <a:t> </a:t>
            </a:r>
            <a:r>
              <a:rPr lang="pl-PL" sz="1800" dirty="0" err="1" smtClean="0"/>
              <a:t>molecules</a:t>
            </a:r>
            <a:r>
              <a:rPr lang="pl-PL" sz="1800" dirty="0" smtClean="0"/>
              <a:t>, </a:t>
            </a:r>
            <a:r>
              <a:rPr lang="pl-PL" sz="1800" dirty="0" err="1" smtClean="0"/>
              <a:t>N</a:t>
            </a:r>
            <a:r>
              <a:rPr lang="pl-PL" sz="1800" baseline="-25000" dirty="0" err="1" smtClean="0"/>
              <a:t>C2H5OH</a:t>
            </a:r>
            <a:r>
              <a:rPr lang="pl-PL" sz="1800" dirty="0" smtClean="0"/>
              <a:t> and </a:t>
            </a:r>
            <a:r>
              <a:rPr lang="pl-PL" sz="1800" dirty="0" err="1" smtClean="0"/>
              <a:t>N</a:t>
            </a:r>
            <a:r>
              <a:rPr lang="pl-PL" sz="1800" baseline="-25000" dirty="0" err="1" smtClean="0"/>
              <a:t>C3H7OH</a:t>
            </a:r>
            <a:r>
              <a:rPr lang="pl-PL" sz="1800" baseline="-25000" dirty="0" smtClean="0"/>
              <a:t> </a:t>
            </a:r>
            <a:r>
              <a:rPr lang="pl-PL" sz="1800" dirty="0" err="1" smtClean="0"/>
              <a:t>are</a:t>
            </a:r>
            <a:r>
              <a:rPr lang="pl-PL" sz="1800" dirty="0" smtClean="0"/>
              <a:t> the </a:t>
            </a:r>
            <a:r>
              <a:rPr lang="pl-PL" sz="1800" dirty="0" err="1" smtClean="0"/>
              <a:t>initial</a:t>
            </a:r>
            <a:r>
              <a:rPr lang="pl-PL" sz="1800" dirty="0" smtClean="0"/>
              <a:t> </a:t>
            </a:r>
            <a:r>
              <a:rPr lang="pl-PL" sz="1800" dirty="0" err="1" smtClean="0"/>
              <a:t>numbers</a:t>
            </a:r>
            <a:r>
              <a:rPr lang="pl-PL" sz="1800" dirty="0" smtClean="0"/>
              <a:t> of </a:t>
            </a:r>
            <a:r>
              <a:rPr lang="pl-PL" sz="1800" dirty="0" err="1" smtClean="0"/>
              <a:t>ethanol</a:t>
            </a:r>
            <a:r>
              <a:rPr lang="pl-PL" sz="1800" dirty="0" smtClean="0"/>
              <a:t> and </a:t>
            </a:r>
            <a:r>
              <a:rPr lang="pl-PL" sz="1800" dirty="0" err="1" smtClean="0"/>
              <a:t>isopropanol</a:t>
            </a:r>
            <a:r>
              <a:rPr lang="pl-PL" sz="1800" dirty="0" smtClean="0"/>
              <a:t> </a:t>
            </a:r>
            <a:r>
              <a:rPr lang="pl-PL" sz="1800" dirty="0" err="1" smtClean="0"/>
              <a:t>molecules</a:t>
            </a:r>
            <a:r>
              <a:rPr lang="pl-PL" sz="1800" dirty="0" smtClean="0"/>
              <a:t>, </a:t>
            </a:r>
            <a:r>
              <a:rPr lang="pl-PL" sz="1800" dirty="0" err="1" smtClean="0"/>
              <a:t>respectively</a:t>
            </a:r>
            <a:r>
              <a:rPr lang="pl-PL" sz="1800" dirty="0" smtClean="0"/>
              <a:t>. 	</a:t>
            </a:r>
            <a:endParaRPr lang="pl-PL" sz="1800" dirty="0" smtClean="0">
              <a:solidFill>
                <a:srgbClr val="000099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400" dirty="0" smtClean="0">
                <a:solidFill>
                  <a:srgbClr val="000000"/>
                </a:solidFill>
              </a:rPr>
              <a:t>     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endParaRPr lang="pl-PL" sz="14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" y="14963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 smtClean="0">
                <a:solidFill>
                  <a:srgbClr val="C00000"/>
                </a:solidFill>
              </a:rPr>
              <a:t>Hydrogen production </a:t>
            </a:r>
            <a:r>
              <a:rPr lang="pl-PL" sz="2800" b="1" dirty="0" smtClean="0">
                <a:solidFill>
                  <a:srgbClr val="C00000"/>
                </a:solidFill>
              </a:rPr>
              <a:t>– </a:t>
            </a:r>
            <a:r>
              <a:rPr lang="en-GB" sz="2800" b="1" dirty="0" smtClean="0">
                <a:solidFill>
                  <a:srgbClr val="C00000"/>
                </a:solidFill>
              </a:rPr>
              <a:t>eff</a:t>
            </a:r>
            <a:r>
              <a:rPr lang="pl-PL" sz="2800" b="1" dirty="0" err="1" smtClean="0">
                <a:solidFill>
                  <a:srgbClr val="C00000"/>
                </a:solidFill>
              </a:rPr>
              <a:t>iciency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smtClean="0">
                <a:solidFill>
                  <a:srgbClr val="C00000"/>
                </a:solidFill>
              </a:rPr>
              <a:t>parameters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pole tekstowe 5"/>
          <p:cNvSpPr txBox="1">
            <a:spLocks noChangeArrowheads="1"/>
          </p:cNvSpPr>
          <p:nvPr/>
        </p:nvSpPr>
        <p:spPr bwMode="auto">
          <a:xfrm>
            <a:off x="107950" y="721443"/>
            <a:ext cx="4369457" cy="331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1800" b="1" dirty="0" err="1" smtClean="0">
                <a:solidFill>
                  <a:srgbClr val="FF0000"/>
                </a:solidFill>
              </a:rPr>
              <a:t>Microwave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plasma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source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endParaRPr lang="pl-PL" sz="1800" b="1" dirty="0" smtClean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1600" dirty="0" smtClean="0"/>
              <a:t>Waveguide-supplied </a:t>
            </a:r>
            <a:r>
              <a:rPr lang="en-GB" sz="1600" dirty="0"/>
              <a:t>metal-cylinder-based MPS</a:t>
            </a:r>
            <a:endParaRPr lang="pl-PL" sz="1600" dirty="0"/>
          </a:p>
          <a:p>
            <a:pPr>
              <a:lnSpc>
                <a:spcPct val="115000"/>
              </a:lnSpc>
            </a:pPr>
            <a:endParaRPr lang="pl-PL" sz="800" dirty="0"/>
          </a:p>
          <a:p>
            <a:pPr>
              <a:lnSpc>
                <a:spcPct val="115000"/>
              </a:lnSpc>
            </a:pPr>
            <a:r>
              <a:rPr lang="en-GB" sz="1800" b="1" dirty="0">
                <a:solidFill>
                  <a:srgbClr val="FF0000"/>
                </a:solidFill>
              </a:rPr>
              <a:t>Processes</a:t>
            </a:r>
            <a:r>
              <a:rPr lang="pl-PL" sz="1600" dirty="0"/>
              <a:t>						</a:t>
            </a:r>
            <a:endParaRPr lang="en-GB" sz="1600" dirty="0"/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/>
              <a:t> </a:t>
            </a:r>
            <a:r>
              <a:rPr lang="pl-PL" sz="1800" dirty="0" err="1" smtClean="0">
                <a:solidFill>
                  <a:srgbClr val="003399"/>
                </a:solidFill>
              </a:rPr>
              <a:t>Pyrolysis</a:t>
            </a:r>
            <a:endParaRPr lang="pl-PL" sz="1800" dirty="0" smtClean="0">
              <a:solidFill>
                <a:srgbClr val="003399"/>
              </a:solidFill>
            </a:endParaRPr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</a:pPr>
            <a:r>
              <a:rPr lang="pl-PL" sz="1600" dirty="0" smtClean="0"/>
              <a:t>   </a:t>
            </a:r>
            <a:r>
              <a:rPr lang="en-GB" sz="1600" dirty="0" smtClean="0">
                <a:ea typeface="Times New Roman" panose="02020603050405020304" pitchFamily="18" charset="0"/>
              </a:rPr>
              <a:t>C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X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[2X+1]</a:t>
            </a:r>
            <a:r>
              <a:rPr lang="en-GB" sz="1600" dirty="0" smtClean="0">
                <a:ea typeface="Times New Roman" panose="02020603050405020304" pitchFamily="18" charset="0"/>
              </a:rPr>
              <a:t>OH → </a:t>
            </a:r>
            <a:r>
              <a:rPr lang="pl-PL" sz="1600" dirty="0" smtClean="0">
                <a:ea typeface="Times New Roman" panose="02020603050405020304" pitchFamily="18" charset="0"/>
              </a:rPr>
              <a:t>[X+1]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600" dirty="0" smtClean="0">
                <a:ea typeface="Times New Roman" panose="02020603050405020304" pitchFamily="18" charset="0"/>
              </a:rPr>
              <a:t> + CO + </a:t>
            </a:r>
            <a:r>
              <a:rPr lang="pl-PL" sz="1600" dirty="0" smtClean="0">
                <a:ea typeface="Times New Roman" panose="02020603050405020304" pitchFamily="18" charset="0"/>
              </a:rPr>
              <a:t>[X-1]</a:t>
            </a:r>
            <a:r>
              <a:rPr lang="en-GB" sz="1600" dirty="0" smtClean="0">
                <a:ea typeface="Times New Roman" panose="02020603050405020304" pitchFamily="18" charset="0"/>
              </a:rPr>
              <a:t>C</a:t>
            </a:r>
            <a:endParaRPr lang="en-GB" sz="1600" dirty="0"/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 smtClean="0"/>
              <a:t> </a:t>
            </a:r>
            <a:r>
              <a:rPr lang="en-GB" sz="1800" dirty="0" smtClean="0">
                <a:solidFill>
                  <a:srgbClr val="003399"/>
                </a:solidFill>
              </a:rPr>
              <a:t>Dry reforming</a:t>
            </a:r>
            <a:endParaRPr lang="pl-PL" sz="1800" dirty="0" smtClean="0">
              <a:solidFill>
                <a:srgbClr val="003399"/>
              </a:solidFill>
            </a:endParaRPr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</a:pPr>
            <a:r>
              <a:rPr lang="pl-PL" sz="1600" dirty="0" smtClean="0"/>
              <a:t>  </a:t>
            </a:r>
            <a:r>
              <a:rPr lang="en-GB" sz="1600" dirty="0" smtClean="0">
                <a:ea typeface="Times New Roman" panose="02020603050405020304" pitchFamily="18" charset="0"/>
              </a:rPr>
              <a:t>C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X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[2X+1]</a:t>
            </a:r>
            <a:r>
              <a:rPr lang="en-GB" sz="1600" dirty="0" smtClean="0">
                <a:ea typeface="Times New Roman" panose="02020603050405020304" pitchFamily="18" charset="0"/>
              </a:rPr>
              <a:t>OH + </a:t>
            </a:r>
            <a:r>
              <a:rPr lang="pl-PL" sz="1600" dirty="0" smtClean="0">
                <a:ea typeface="Times New Roman" panose="02020603050405020304" pitchFamily="18" charset="0"/>
              </a:rPr>
              <a:t>[X-1]</a:t>
            </a:r>
            <a:r>
              <a:rPr lang="en-GB" sz="1600" dirty="0" smtClean="0">
                <a:ea typeface="Times New Roman" panose="02020603050405020304" pitchFamily="18" charset="0"/>
              </a:rPr>
              <a:t>CO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 </a:t>
            </a:r>
            <a:r>
              <a:rPr lang="en-GB" sz="1600" dirty="0" smtClean="0">
                <a:ea typeface="Times New Roman" panose="02020603050405020304" pitchFamily="18" charset="0"/>
              </a:rPr>
              <a:t>→ </a:t>
            </a:r>
            <a:r>
              <a:rPr lang="pl-PL" sz="1600" dirty="0" smtClean="0">
                <a:ea typeface="Times New Roman" panose="02020603050405020304" pitchFamily="18" charset="0"/>
              </a:rPr>
              <a:t>[X+1]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600" dirty="0" smtClean="0">
                <a:ea typeface="Times New Roman" panose="02020603050405020304" pitchFamily="18" charset="0"/>
              </a:rPr>
              <a:t> + </a:t>
            </a:r>
            <a:r>
              <a:rPr lang="pl-PL" sz="1600" dirty="0" smtClean="0">
                <a:ea typeface="Times New Roman" panose="02020603050405020304" pitchFamily="18" charset="0"/>
              </a:rPr>
              <a:t>[2X-1]</a:t>
            </a:r>
            <a:r>
              <a:rPr lang="en-GB" sz="1600" dirty="0" smtClean="0">
                <a:ea typeface="Times New Roman" panose="02020603050405020304" pitchFamily="18" charset="0"/>
              </a:rPr>
              <a:t>CO</a:t>
            </a:r>
            <a:endParaRPr lang="pl-PL" sz="1600" dirty="0" smtClean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 smtClean="0"/>
              <a:t> </a:t>
            </a:r>
            <a:r>
              <a:rPr lang="en-GB" sz="1800" dirty="0" smtClean="0">
                <a:solidFill>
                  <a:srgbClr val="003399"/>
                </a:solidFill>
              </a:rPr>
              <a:t>Steam reforming</a:t>
            </a:r>
            <a:r>
              <a:rPr lang="pl-PL" sz="1800" dirty="0" smtClean="0">
                <a:solidFill>
                  <a:srgbClr val="003399"/>
                </a:solidFill>
              </a:rPr>
              <a:t> (</a:t>
            </a:r>
            <a:r>
              <a:rPr lang="pl-PL" sz="1800" dirty="0" err="1" smtClean="0">
                <a:solidFill>
                  <a:srgbClr val="003399"/>
                </a:solidFill>
              </a:rPr>
              <a:t>ethanol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pl-PL" sz="1800" dirty="0" err="1" smtClean="0">
                <a:solidFill>
                  <a:srgbClr val="003399"/>
                </a:solidFill>
              </a:rPr>
              <a:t>only</a:t>
            </a:r>
            <a:r>
              <a:rPr lang="pl-PL" sz="1800" dirty="0" smtClean="0">
                <a:solidFill>
                  <a:srgbClr val="003399"/>
                </a:solidFill>
              </a:rPr>
              <a:t>)</a:t>
            </a:r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</a:pPr>
            <a:r>
              <a:rPr lang="pl-PL" sz="1600" dirty="0" smtClean="0">
                <a:ea typeface="Times New Roman" panose="02020603050405020304" pitchFamily="18" charset="0"/>
              </a:rPr>
              <a:t>   </a:t>
            </a:r>
            <a:r>
              <a:rPr lang="en-GB" sz="1600" dirty="0" smtClean="0">
                <a:ea typeface="Times New Roman" panose="02020603050405020304" pitchFamily="18" charset="0"/>
              </a:rPr>
              <a:t>C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X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[2X+1]</a:t>
            </a:r>
            <a:r>
              <a:rPr lang="en-GB" sz="1600" dirty="0" smtClean="0">
                <a:ea typeface="Times New Roman" panose="02020603050405020304" pitchFamily="18" charset="0"/>
              </a:rPr>
              <a:t>OH + </a:t>
            </a:r>
            <a:r>
              <a:rPr lang="pl-PL" sz="1600" dirty="0" smtClean="0">
                <a:ea typeface="Times New Roman" panose="02020603050405020304" pitchFamily="18" charset="0"/>
              </a:rPr>
              <a:t>[2X-1]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600" dirty="0" smtClean="0">
                <a:ea typeface="Times New Roman" panose="02020603050405020304" pitchFamily="18" charset="0"/>
              </a:rPr>
              <a:t>O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 </a:t>
            </a:r>
            <a:r>
              <a:rPr lang="en-GB" sz="1600" dirty="0" smtClean="0">
                <a:ea typeface="Times New Roman" panose="02020603050405020304" pitchFamily="18" charset="0"/>
              </a:rPr>
              <a:t>→ </a:t>
            </a:r>
            <a:r>
              <a:rPr lang="pl-PL" sz="1600" dirty="0" smtClean="0">
                <a:ea typeface="Times New Roman" panose="02020603050405020304" pitchFamily="18" charset="0"/>
              </a:rPr>
              <a:t>[3X]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600" dirty="0" smtClean="0">
                <a:ea typeface="Times New Roman" panose="02020603050405020304" pitchFamily="18" charset="0"/>
              </a:rPr>
              <a:t> + </a:t>
            </a:r>
            <a:r>
              <a:rPr lang="pl-PL" sz="1600" dirty="0" smtClean="0">
                <a:ea typeface="Times New Roman" panose="02020603050405020304" pitchFamily="18" charset="0"/>
              </a:rPr>
              <a:t>[X]</a:t>
            </a:r>
            <a:r>
              <a:rPr lang="en-GB" sz="1600" dirty="0" smtClean="0">
                <a:ea typeface="Times New Roman" panose="02020603050405020304" pitchFamily="18" charset="0"/>
              </a:rPr>
              <a:t>CO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</a:t>
            </a:r>
            <a:endParaRPr lang="pl-PL" sz="1600" dirty="0" smtClean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</a:pPr>
            <a:r>
              <a:rPr lang="pl-PL" sz="1600" dirty="0" smtClean="0">
                <a:ea typeface="Times New Roman" panose="02020603050405020304" pitchFamily="18" charset="0"/>
              </a:rPr>
              <a:t>   </a:t>
            </a:r>
            <a:r>
              <a:rPr lang="en-GB" sz="1600" dirty="0" smtClean="0">
                <a:ea typeface="Times New Roman" panose="02020603050405020304" pitchFamily="18" charset="0"/>
              </a:rPr>
              <a:t>C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X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pl-PL" sz="1600" baseline="-25000" dirty="0" smtClean="0">
                <a:ea typeface="Times New Roman" panose="02020603050405020304" pitchFamily="18" charset="0"/>
              </a:rPr>
              <a:t>[2X+1]</a:t>
            </a:r>
            <a:r>
              <a:rPr lang="en-GB" sz="1600" dirty="0" smtClean="0">
                <a:ea typeface="Times New Roman" panose="02020603050405020304" pitchFamily="18" charset="0"/>
              </a:rPr>
              <a:t>OH + </a:t>
            </a:r>
            <a:r>
              <a:rPr lang="pl-PL" sz="1600" dirty="0" smtClean="0">
                <a:ea typeface="Times New Roman" panose="02020603050405020304" pitchFamily="18" charset="0"/>
              </a:rPr>
              <a:t>[X-1]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600" dirty="0" smtClean="0">
                <a:ea typeface="Times New Roman" panose="02020603050405020304" pitchFamily="18" charset="0"/>
              </a:rPr>
              <a:t>O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 </a:t>
            </a:r>
            <a:r>
              <a:rPr lang="en-GB" sz="1600" dirty="0" smtClean="0">
                <a:ea typeface="Times New Roman" panose="02020603050405020304" pitchFamily="18" charset="0"/>
              </a:rPr>
              <a:t>→ </a:t>
            </a:r>
            <a:r>
              <a:rPr lang="pl-PL" sz="1600" dirty="0" smtClean="0">
                <a:ea typeface="Times New Roman" panose="02020603050405020304" pitchFamily="18" charset="0"/>
              </a:rPr>
              <a:t>[2X]</a:t>
            </a:r>
            <a:r>
              <a:rPr lang="en-GB" sz="1600" dirty="0" smtClean="0">
                <a:ea typeface="Times New Roman" panose="02020603050405020304" pitchFamily="18" charset="0"/>
              </a:rPr>
              <a:t>H</a:t>
            </a:r>
            <a:r>
              <a:rPr lang="en-GB" sz="1600" baseline="-25000" dirty="0" smtClean="0">
                <a:ea typeface="Times New Roman" panose="02020603050405020304" pitchFamily="18" charset="0"/>
              </a:rPr>
              <a:t>2</a:t>
            </a:r>
            <a:r>
              <a:rPr lang="en-GB" sz="1600" dirty="0" smtClean="0">
                <a:ea typeface="Times New Roman" panose="02020603050405020304" pitchFamily="18" charset="0"/>
              </a:rPr>
              <a:t> + </a:t>
            </a:r>
            <a:r>
              <a:rPr lang="pl-PL" sz="1600" dirty="0" smtClean="0">
                <a:ea typeface="Times New Roman" panose="02020603050405020304" pitchFamily="18" charset="0"/>
              </a:rPr>
              <a:t>[X]</a:t>
            </a:r>
            <a:r>
              <a:rPr lang="en-GB" sz="1600" dirty="0" smtClean="0">
                <a:ea typeface="Times New Roman" panose="02020603050405020304" pitchFamily="18" charset="0"/>
              </a:rPr>
              <a:t>CO</a:t>
            </a:r>
            <a:endParaRPr lang="pl-PL" sz="1600" dirty="0" smtClean="0">
              <a:ea typeface="Times New Roman" panose="02020603050405020304" pitchFamily="18" charset="0"/>
            </a:endParaRPr>
          </a:p>
        </p:txBody>
      </p:sp>
      <p:sp>
        <p:nvSpPr>
          <p:cNvPr id="38916" name="pole tekstowe 5"/>
          <p:cNvSpPr txBox="1">
            <a:spLocks noChangeArrowheads="1"/>
          </p:cNvSpPr>
          <p:nvPr/>
        </p:nvSpPr>
        <p:spPr bwMode="auto">
          <a:xfrm>
            <a:off x="4763590" y="2253382"/>
            <a:ext cx="4372300" cy="27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000099"/>
              </a:buClr>
              <a:buSzPct val="140000"/>
            </a:pPr>
            <a:r>
              <a:rPr lang="pl-PL" sz="2000" b="1" dirty="0" err="1" smtClean="0">
                <a:solidFill>
                  <a:srgbClr val="FF0000"/>
                </a:solidFill>
              </a:rPr>
              <a:t>Results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lvl="0"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800" dirty="0" smtClean="0"/>
              <a:t> </a:t>
            </a:r>
            <a:r>
              <a:rPr lang="pl-PL" sz="1800" dirty="0" err="1" smtClean="0"/>
              <a:t>H</a:t>
            </a:r>
            <a:r>
              <a:rPr lang="pl-PL" sz="1800" baseline="-25000" dirty="0" err="1" smtClean="0"/>
              <a:t>2</a:t>
            </a:r>
            <a:r>
              <a:rPr lang="pl-PL" sz="1800" baseline="-25000" dirty="0" smtClean="0"/>
              <a:t> </a:t>
            </a:r>
            <a:r>
              <a:rPr lang="en-GB" sz="1800" dirty="0" smtClean="0"/>
              <a:t>production </a:t>
            </a:r>
            <a:r>
              <a:rPr lang="en-GB" sz="1800" dirty="0"/>
              <a:t>rate </a:t>
            </a:r>
            <a:r>
              <a:rPr lang="pl-PL" sz="1800" dirty="0" smtClean="0"/>
              <a:t>[g</a:t>
            </a:r>
            <a:r>
              <a:rPr lang="en-GB" sz="1800" dirty="0" smtClean="0"/>
              <a:t>(H</a:t>
            </a:r>
            <a:r>
              <a:rPr lang="en-GB" sz="1800" baseline="-25000" dirty="0" smtClean="0"/>
              <a:t>2</a:t>
            </a:r>
            <a:r>
              <a:rPr lang="en-GB" sz="1800" dirty="0"/>
              <a:t>)/</a:t>
            </a:r>
            <a:r>
              <a:rPr lang="en-GB" sz="1800" dirty="0" smtClean="0"/>
              <a:t>h</a:t>
            </a:r>
            <a:r>
              <a:rPr lang="pl-PL" sz="1800" dirty="0" smtClean="0"/>
              <a:t>]</a:t>
            </a:r>
            <a:r>
              <a:rPr lang="en-GB" sz="1800" dirty="0" smtClean="0"/>
              <a:t> </a:t>
            </a:r>
            <a:endParaRPr lang="pl-PL" sz="1800" dirty="0"/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800" dirty="0"/>
              <a:t> </a:t>
            </a:r>
            <a:r>
              <a:rPr lang="pl-PL" sz="1800" dirty="0" smtClean="0"/>
              <a:t>Energy</a:t>
            </a:r>
            <a:r>
              <a:rPr lang="en-GB" sz="1800" dirty="0" smtClean="0"/>
              <a:t> </a:t>
            </a:r>
            <a:r>
              <a:rPr lang="en-GB" sz="1800" dirty="0"/>
              <a:t>yield of </a:t>
            </a:r>
            <a:r>
              <a:rPr lang="pl-PL" sz="1800" dirty="0" err="1" smtClean="0"/>
              <a:t>H</a:t>
            </a:r>
            <a:r>
              <a:rPr lang="pl-PL" sz="1800" baseline="-25000" dirty="0" err="1" smtClean="0"/>
              <a:t>2</a:t>
            </a:r>
            <a:r>
              <a:rPr lang="en-GB" sz="1800" dirty="0" smtClean="0"/>
              <a:t> </a:t>
            </a:r>
            <a:r>
              <a:rPr lang="en-GB" sz="1800" dirty="0"/>
              <a:t>production </a:t>
            </a:r>
            <a:r>
              <a:rPr lang="pl-PL" sz="1800" dirty="0" smtClean="0"/>
              <a:t>[g</a:t>
            </a:r>
            <a:r>
              <a:rPr lang="en-GB" sz="1800" dirty="0" smtClean="0"/>
              <a:t>(H</a:t>
            </a:r>
            <a:r>
              <a:rPr lang="en-GB" sz="1800" baseline="-25000" dirty="0" smtClean="0"/>
              <a:t>2</a:t>
            </a:r>
            <a:r>
              <a:rPr lang="en-GB" sz="1800" dirty="0"/>
              <a:t>)/</a:t>
            </a:r>
            <a:r>
              <a:rPr lang="en-GB" sz="1800" dirty="0" smtClean="0"/>
              <a:t>kWh</a:t>
            </a:r>
            <a:r>
              <a:rPr lang="pl-PL" sz="1800" dirty="0" smtClean="0"/>
              <a:t>]</a:t>
            </a:r>
            <a:r>
              <a:rPr lang="en-GB" sz="1800" dirty="0" smtClean="0"/>
              <a:t> </a:t>
            </a:r>
            <a:endParaRPr lang="pl-PL" sz="1800" dirty="0"/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800" dirty="0" smtClean="0"/>
              <a:t> </a:t>
            </a:r>
            <a:r>
              <a:rPr lang="pl-PL" sz="1800" dirty="0" err="1" smtClean="0"/>
              <a:t>H</a:t>
            </a:r>
            <a:r>
              <a:rPr lang="pl-PL" sz="1800" baseline="-25000" dirty="0" err="1" smtClean="0"/>
              <a:t>2</a:t>
            </a:r>
            <a:r>
              <a:rPr lang="pl-PL" sz="1800" dirty="0" smtClean="0"/>
              <a:t> </a:t>
            </a:r>
            <a:r>
              <a:rPr lang="pl-PL" sz="1800" dirty="0" err="1" smtClean="0"/>
              <a:t>selectivity</a:t>
            </a:r>
            <a:r>
              <a:rPr lang="pl-PL" sz="1800" dirty="0" smtClean="0"/>
              <a:t> [%]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pl-PL" sz="1800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800" dirty="0" smtClean="0">
                <a:solidFill>
                  <a:srgbClr val="000000"/>
                </a:solidFill>
              </a:rPr>
              <a:t> C</a:t>
            </a:r>
            <a:r>
              <a:rPr lang="en-US" sz="1800" dirty="0" err="1" smtClean="0">
                <a:solidFill>
                  <a:srgbClr val="000000"/>
                </a:solidFill>
              </a:rPr>
              <a:t>oncentration</a:t>
            </a:r>
            <a:r>
              <a:rPr lang="pl-PL" sz="1800" dirty="0">
                <a:solidFill>
                  <a:srgbClr val="000000"/>
                </a:solidFill>
              </a:rPr>
              <a:t>s </a:t>
            </a:r>
            <a:r>
              <a:rPr lang="pl-PL" sz="1800" dirty="0" smtClean="0"/>
              <a:t>[vol. %] </a:t>
            </a:r>
            <a:r>
              <a:rPr lang="en-US" sz="1800" dirty="0" smtClean="0">
                <a:solidFill>
                  <a:srgbClr val="000000"/>
                </a:solidFill>
              </a:rPr>
              <a:t>of</a:t>
            </a:r>
            <a:r>
              <a:rPr lang="en-US" sz="1800" dirty="0">
                <a:solidFill>
                  <a:srgbClr val="000000"/>
                </a:solidFill>
              </a:rPr>
              <a:t>:</a:t>
            </a:r>
            <a:r>
              <a:rPr lang="pl-PL" sz="1800" dirty="0">
                <a:solidFill>
                  <a:srgbClr val="000000"/>
                </a:solidFill>
              </a:rPr>
              <a:t/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   </a:t>
            </a:r>
            <a:r>
              <a:rPr lang="en-US" sz="1800" dirty="0" err="1">
                <a:solidFill>
                  <a:srgbClr val="000000"/>
                </a:solidFill>
              </a:rPr>
              <a:t>H</a:t>
            </a:r>
            <a:r>
              <a:rPr lang="en-US" sz="1800" baseline="-25000" dirty="0" err="1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Ar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</a:t>
            </a:r>
            <a:r>
              <a:rPr lang="en-US" sz="1800" baseline="-25000" dirty="0" err="1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N</a:t>
            </a:r>
            <a:r>
              <a:rPr lang="en-US" sz="1800" baseline="-25000" dirty="0" err="1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CO,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CO</a:t>
            </a:r>
            <a:r>
              <a:rPr lang="en-US" sz="1800" baseline="-25000" dirty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CH</a:t>
            </a:r>
            <a:r>
              <a:rPr lang="en-US" sz="1800" baseline="-25000" dirty="0" err="1">
                <a:solidFill>
                  <a:srgbClr val="000000"/>
                </a:solidFill>
              </a:rPr>
              <a:t>4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2</a:t>
            </a:r>
            <a:r>
              <a:rPr lang="en-US" sz="1800" dirty="0" err="1">
                <a:solidFill>
                  <a:srgbClr val="000000"/>
                </a:solidFill>
              </a:rPr>
              <a:t>H</a:t>
            </a:r>
            <a:r>
              <a:rPr lang="en-US" sz="1800" baseline="-25000" dirty="0" err="1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pl-PL" sz="1800" dirty="0" smtClean="0">
                <a:solidFill>
                  <a:srgbClr val="000000"/>
                </a:solidFill>
              </a:rPr>
              <a:t/>
            </a:r>
            <a:br>
              <a:rPr lang="pl-PL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2</a:t>
            </a:r>
            <a:r>
              <a:rPr lang="en-US" sz="1800" dirty="0" err="1" smtClean="0">
                <a:solidFill>
                  <a:srgbClr val="000000"/>
                </a:solidFill>
              </a:rPr>
              <a:t>H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4</a:t>
            </a:r>
            <a:r>
              <a:rPr lang="pl-PL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2</a:t>
            </a:r>
            <a:r>
              <a:rPr lang="en-US" sz="1800" dirty="0" err="1">
                <a:solidFill>
                  <a:srgbClr val="000000"/>
                </a:solidFill>
              </a:rPr>
              <a:t>H</a:t>
            </a:r>
            <a:r>
              <a:rPr lang="en-US" sz="1800" baseline="-25000" dirty="0" err="1">
                <a:solidFill>
                  <a:srgbClr val="000000"/>
                </a:solidFill>
              </a:rPr>
              <a:t>6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at the </a:t>
            </a:r>
            <a:r>
              <a:rPr lang="pl-PL" sz="1800" dirty="0" err="1">
                <a:solidFill>
                  <a:srgbClr val="000000"/>
                </a:solidFill>
              </a:rPr>
              <a:t>reactor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output</a:t>
            </a:r>
            <a:r>
              <a:rPr lang="pl-PL" sz="1800" dirty="0">
                <a:solidFill>
                  <a:srgbClr val="000000"/>
                </a:solidFill>
              </a:rPr>
              <a:t/>
            </a:r>
            <a:br>
              <a:rPr lang="pl-PL" sz="1800" dirty="0">
                <a:solidFill>
                  <a:srgbClr val="000000"/>
                </a:solidFill>
              </a:rPr>
            </a:br>
            <a:endParaRPr lang="pl-PL" sz="18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" y="-16568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 smtClean="0">
                <a:solidFill>
                  <a:srgbClr val="C00000"/>
                </a:solidFill>
              </a:rPr>
              <a:t>Experiment</a:t>
            </a:r>
            <a:r>
              <a:rPr lang="pl-PL" sz="2800" b="1" dirty="0" smtClean="0">
                <a:solidFill>
                  <a:srgbClr val="C00000"/>
                </a:solidFill>
              </a:rPr>
              <a:t>al</a:t>
            </a:r>
            <a:r>
              <a:rPr lang="en-GB" sz="2800" b="1" dirty="0" smtClean="0">
                <a:solidFill>
                  <a:srgbClr val="C00000"/>
                </a:solidFill>
              </a:rPr>
              <a:t> parameters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4762748"/>
            <a:ext cx="9135890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endParaRPr lang="pl-PL" sz="800" dirty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1800" b="1" dirty="0">
                <a:solidFill>
                  <a:srgbClr val="FF0000"/>
                </a:solidFill>
              </a:rPr>
              <a:t>Variable parameters</a:t>
            </a:r>
          </a:p>
          <a:p>
            <a:pPr lvl="0"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Microwave frequency: </a:t>
            </a:r>
            <a:r>
              <a:rPr lang="pl-PL" sz="1600" dirty="0">
                <a:solidFill>
                  <a:srgbClr val="000000"/>
                </a:solidFill>
              </a:rPr>
              <a:t>915 MHz, </a:t>
            </a:r>
            <a:r>
              <a:rPr lang="en-GB" sz="1600" dirty="0">
                <a:solidFill>
                  <a:srgbClr val="000000"/>
                </a:solidFill>
              </a:rPr>
              <a:t>2.45 GHz</a:t>
            </a:r>
            <a:endParaRPr lang="pl-PL" sz="1600" dirty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Absorbed microwave </a:t>
            </a:r>
            <a:r>
              <a:rPr lang="en-GB" sz="1600" dirty="0" smtClean="0">
                <a:solidFill>
                  <a:srgbClr val="000000"/>
                </a:solidFill>
              </a:rPr>
              <a:t>power</a:t>
            </a:r>
            <a:r>
              <a:rPr lang="pl-PL" sz="1600" dirty="0" smtClean="0">
                <a:solidFill>
                  <a:srgbClr val="000000"/>
                </a:solidFill>
              </a:rPr>
              <a:t>: 2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– </a:t>
            </a:r>
            <a:r>
              <a:rPr lang="pl-PL" sz="1600" dirty="0">
                <a:solidFill>
                  <a:srgbClr val="000000"/>
                </a:solidFill>
              </a:rPr>
              <a:t>5.5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kW</a:t>
            </a:r>
            <a:endParaRPr lang="pl-PL" sz="1600" dirty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Working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gases</a:t>
            </a:r>
            <a:r>
              <a:rPr lang="pl-PL" sz="1600" dirty="0">
                <a:solidFill>
                  <a:srgbClr val="000000"/>
                </a:solidFill>
              </a:rPr>
              <a:t> (</a:t>
            </a:r>
            <a:r>
              <a:rPr lang="pl-PL" sz="1600" dirty="0" err="1">
                <a:solidFill>
                  <a:srgbClr val="000000"/>
                </a:solidFill>
              </a:rPr>
              <a:t>N</a:t>
            </a:r>
            <a:r>
              <a:rPr lang="pl-PL" sz="1600" baseline="-25000" dirty="0" err="1">
                <a:solidFill>
                  <a:srgbClr val="000000"/>
                </a:solidFill>
              </a:rPr>
              <a:t>2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or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CO</a:t>
            </a:r>
            <a:r>
              <a:rPr lang="pl-PL" sz="1600" baseline="-25000" dirty="0" err="1">
                <a:solidFill>
                  <a:srgbClr val="000000"/>
                </a:solidFill>
              </a:rPr>
              <a:t>2</a:t>
            </a:r>
            <a:r>
              <a:rPr lang="pl-PL" sz="1600" dirty="0">
                <a:solidFill>
                  <a:srgbClr val="000000"/>
                </a:solidFill>
              </a:rPr>
              <a:t>) </a:t>
            </a:r>
            <a:r>
              <a:rPr lang="en-GB" sz="1600" dirty="0">
                <a:solidFill>
                  <a:srgbClr val="000000"/>
                </a:solidFill>
              </a:rPr>
              <a:t>flow rate</a:t>
            </a:r>
            <a:r>
              <a:rPr lang="pl-PL" sz="1600" dirty="0">
                <a:solidFill>
                  <a:srgbClr val="000000"/>
                </a:solidFill>
              </a:rPr>
              <a:t>: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up</a:t>
            </a:r>
            <a:r>
              <a:rPr lang="pl-PL" sz="1600" dirty="0">
                <a:solidFill>
                  <a:srgbClr val="000000"/>
                </a:solidFill>
              </a:rPr>
              <a:t> to 3900 </a:t>
            </a:r>
            <a:r>
              <a:rPr lang="pl-PL" sz="1600" dirty="0" err="1">
                <a:solidFill>
                  <a:srgbClr val="000000"/>
                </a:solidFill>
              </a:rPr>
              <a:t>NL</a:t>
            </a:r>
            <a:r>
              <a:rPr lang="pl-PL" sz="1600" dirty="0">
                <a:solidFill>
                  <a:srgbClr val="000000"/>
                </a:solidFill>
              </a:rPr>
              <a:t>/h</a:t>
            </a:r>
          </a:p>
          <a:p>
            <a:pPr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 smtClean="0"/>
              <a:t>Alcohol</a:t>
            </a:r>
            <a:r>
              <a:rPr lang="pl-PL" sz="1600" dirty="0" smtClean="0"/>
              <a:t> </a:t>
            </a:r>
            <a:r>
              <a:rPr lang="pl-PL" sz="1600" dirty="0" err="1" smtClean="0"/>
              <a:t>flow</a:t>
            </a:r>
            <a:r>
              <a:rPr lang="pl-PL" sz="1600" dirty="0" smtClean="0"/>
              <a:t> </a:t>
            </a:r>
            <a:r>
              <a:rPr lang="pl-PL" sz="1600" dirty="0" err="1" smtClean="0"/>
              <a:t>rate</a:t>
            </a:r>
            <a:r>
              <a:rPr lang="pl-PL" sz="1600" dirty="0" smtClean="0"/>
              <a:t>: </a:t>
            </a:r>
            <a:r>
              <a:rPr lang="pl-PL" sz="1600" dirty="0"/>
              <a:t>0.4 – 2.4 kg/h (</a:t>
            </a:r>
            <a:r>
              <a:rPr lang="pl-PL" sz="1600" dirty="0" err="1"/>
              <a:t>pyrolysis</a:t>
            </a:r>
            <a:r>
              <a:rPr lang="pl-PL" sz="1600" dirty="0"/>
              <a:t>, </a:t>
            </a:r>
            <a:r>
              <a:rPr lang="pl-PL" sz="1600" dirty="0" err="1"/>
              <a:t>dry</a:t>
            </a:r>
            <a:r>
              <a:rPr lang="pl-PL" sz="1600" dirty="0"/>
              <a:t> reforming), 0.4 – 0.8 kg/h (</a:t>
            </a:r>
            <a:r>
              <a:rPr lang="pl-PL" sz="1600" dirty="0" err="1"/>
              <a:t>steam</a:t>
            </a:r>
            <a:r>
              <a:rPr lang="pl-PL" sz="1600" dirty="0"/>
              <a:t> reforming)</a:t>
            </a:r>
          </a:p>
          <a:p>
            <a:pPr lvl="0">
              <a:lnSpc>
                <a:spcPct val="115000"/>
              </a:lnSpc>
              <a:buClr>
                <a:srgbClr val="000099"/>
              </a:buClr>
              <a:buSzPct val="140000"/>
              <a:buFontTx/>
              <a:buChar char="•"/>
            </a:pPr>
            <a:r>
              <a:rPr lang="pl-PL" sz="1600" dirty="0" err="1" smtClean="0"/>
              <a:t>Water</a:t>
            </a:r>
            <a:r>
              <a:rPr lang="pl-PL" sz="1600" dirty="0" smtClean="0"/>
              <a:t> </a:t>
            </a:r>
            <a:r>
              <a:rPr lang="pl-PL" sz="1600" dirty="0" err="1" smtClean="0"/>
              <a:t>vapour</a:t>
            </a:r>
            <a:r>
              <a:rPr lang="pl-PL" sz="1600" dirty="0" smtClean="0"/>
              <a:t>: 0.5 </a:t>
            </a:r>
            <a:r>
              <a:rPr lang="pl-PL" sz="1600" dirty="0" smtClean="0">
                <a:solidFill>
                  <a:srgbClr val="000000"/>
                </a:solidFill>
              </a:rPr>
              <a:t>– 1 kg/h </a:t>
            </a:r>
            <a:r>
              <a:rPr lang="pl-PL" sz="1600" dirty="0">
                <a:solidFill>
                  <a:srgbClr val="000000"/>
                </a:solidFill>
              </a:rPr>
              <a:t>(</a:t>
            </a:r>
            <a:r>
              <a:rPr lang="pl-PL" sz="1600" dirty="0" err="1">
                <a:solidFill>
                  <a:srgbClr val="000000"/>
                </a:solidFill>
              </a:rPr>
              <a:t>steam</a:t>
            </a:r>
            <a:r>
              <a:rPr lang="pl-PL" sz="1600" dirty="0">
                <a:solidFill>
                  <a:srgbClr val="000000"/>
                </a:solidFill>
              </a:rPr>
              <a:t> reforming</a:t>
            </a:r>
            <a:r>
              <a:rPr lang="pl-PL" sz="1600" dirty="0" smtClean="0">
                <a:solidFill>
                  <a:srgbClr val="000000"/>
                </a:solidFill>
              </a:rPr>
              <a:t>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3517" y="631835"/>
          <a:ext cx="8959970" cy="6028047"/>
        </p:xfrm>
        <a:graphic>
          <a:graphicData uri="http://schemas.openxmlformats.org/drawingml/2006/table">
            <a:tbl>
              <a:tblPr/>
              <a:tblGrid>
                <a:gridCol w="587217"/>
                <a:gridCol w="2184034"/>
                <a:gridCol w="1815644"/>
                <a:gridCol w="1657761"/>
                <a:gridCol w="1493300"/>
                <a:gridCol w="1222014"/>
              </a:tblGrid>
              <a:tr h="851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Plasma gas composition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Absorbed microwave power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kW</a:t>
                      </a: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Hydrogen production rate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6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)/h]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Energy yield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6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)/kWh]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Hydrogen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selectivity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%</a:t>
                      </a: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 err="1" smtClean="0">
                          <a:latin typeface="+mn-lt"/>
                          <a:ea typeface="Times New Roman"/>
                        </a:rPr>
                        <a:t>Pyrolysis</a:t>
                      </a: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39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00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0.8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latin typeface="+mn-lt"/>
                          <a:ea typeface="Times New Roman"/>
                        </a:rPr>
                        <a:t>3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(915 </a:t>
                      </a:r>
                      <a:r>
                        <a:rPr lang="pl-PL" sz="1600" dirty="0" err="1" smtClean="0">
                          <a:latin typeface="+mn-lt"/>
                          <a:ea typeface="Times New Roman"/>
                        </a:rPr>
                        <a:t>MHz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system)</a:t>
                      </a: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66.7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22.2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27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00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1.2 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pl-PL" sz="1600" dirty="0" smtClean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(915 </a:t>
                      </a:r>
                      <a:r>
                        <a:rPr lang="pl-PL" sz="1600" dirty="0" err="1" smtClean="0">
                          <a:latin typeface="+mn-lt"/>
                          <a:ea typeface="Times New Roman"/>
                        </a:rPr>
                        <a:t>MHz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system)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95.7</a:t>
                      </a:r>
                      <a:endParaRPr lang="pl-PL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n-lt"/>
                          <a:ea typeface="Times New Roman"/>
                        </a:rPr>
                        <a:t>19.1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61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 err="1" smtClean="0">
                          <a:latin typeface="+mn-lt"/>
                          <a:ea typeface="Times New Roman"/>
                        </a:rPr>
                        <a:t>Dry</a:t>
                      </a:r>
                      <a:r>
                        <a:rPr lang="pl-PL" sz="1600" b="1" dirty="0" smtClean="0">
                          <a:latin typeface="+mn-lt"/>
                          <a:ea typeface="Times New Roman"/>
                        </a:rPr>
                        <a:t> reforming</a:t>
                      </a: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– 2700 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1.6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pl-PL" sz="1600" b="0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(915 </a:t>
                      </a:r>
                      <a:r>
                        <a:rPr lang="pl-PL" sz="1600" dirty="0" err="1" smtClean="0">
                          <a:latin typeface="+mn-lt"/>
                          <a:ea typeface="Times New Roman"/>
                        </a:rPr>
                        <a:t>MHz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system)</a:t>
                      </a: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59.5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11.9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29.8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– 2700 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.4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5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(915 </a:t>
                      </a:r>
                      <a:r>
                        <a:rPr lang="pl-PL" sz="1600" dirty="0" err="1" smtClean="0">
                          <a:latin typeface="+mn-lt"/>
                          <a:ea typeface="Times New Roman"/>
                        </a:rPr>
                        <a:t>MHz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system)</a:t>
                      </a: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92.9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18.6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0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 err="1" smtClean="0">
                          <a:latin typeface="+mn-lt"/>
                          <a:ea typeface="Times New Roman"/>
                        </a:rPr>
                        <a:t>Steam</a:t>
                      </a:r>
                      <a:r>
                        <a:rPr lang="pl-PL" sz="1600" b="1" dirty="0" smtClean="0">
                          <a:latin typeface="+mn-lt"/>
                          <a:ea typeface="Times New Roman"/>
                        </a:rPr>
                        <a:t> reforming</a:t>
                      </a: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–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27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00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–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0.4 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kg/h</a:t>
                      </a:r>
                      <a:endParaRPr lang="pl-PL" sz="1600" dirty="0" smtClean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pl-PL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O – 0.5 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2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(2.45 </a:t>
                      </a:r>
                      <a:r>
                        <a:rPr lang="pl-PL" sz="1600" dirty="0" err="1" smtClean="0">
                          <a:latin typeface="+mn-lt"/>
                          <a:ea typeface="Times New Roman"/>
                        </a:rPr>
                        <a:t>GHz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system)</a:t>
                      </a: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43.6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21.8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27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00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kg/h</a:t>
                      </a:r>
                      <a:endParaRPr lang="pl-PL" sz="1600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pl-PL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O – 0.75 kg/h</a:t>
                      </a: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(2.45 </a:t>
                      </a:r>
                      <a:r>
                        <a:rPr lang="pl-PL" sz="1600" dirty="0" err="1" smtClean="0">
                          <a:latin typeface="+mn-lt"/>
                          <a:ea typeface="Times New Roman"/>
                        </a:rPr>
                        <a:t>GHz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 system)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64.0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Hydrogen production from </a:t>
            </a:r>
            <a:r>
              <a:rPr lang="pl-PL" sz="2400" b="1" dirty="0" err="1" smtClean="0">
                <a:solidFill>
                  <a:srgbClr val="C00000"/>
                </a:solidFill>
              </a:rPr>
              <a:t>alcohols</a:t>
            </a:r>
            <a:r>
              <a:rPr lang="en-US" sz="2400" b="1" dirty="0" smtClean="0">
                <a:solidFill>
                  <a:srgbClr val="C00000"/>
                </a:solidFill>
              </a:rPr>
              <a:t> - the best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282248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05368" y="9075"/>
            <a:ext cx="7377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C00000"/>
                </a:solidFill>
              </a:rPr>
              <a:t>Microwave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plasma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processing</a:t>
            </a:r>
            <a:r>
              <a:rPr lang="pl-PL" sz="2800" b="1" dirty="0" smtClean="0">
                <a:solidFill>
                  <a:srgbClr val="C00000"/>
                </a:solidFill>
              </a:rPr>
              <a:t> of </a:t>
            </a:r>
            <a:r>
              <a:rPr lang="pl-PL" sz="2800" b="1" dirty="0" err="1" smtClean="0">
                <a:solidFill>
                  <a:srgbClr val="C00000"/>
                </a:solidFill>
              </a:rPr>
              <a:t>alcohols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Performance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985" y="1149802"/>
            <a:ext cx="9144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 err="1" smtClean="0"/>
              <a:t>Microwave</a:t>
            </a:r>
            <a:r>
              <a:rPr lang="pl-PL" sz="2000" b="1" dirty="0" smtClean="0"/>
              <a:t> system </a:t>
            </a:r>
            <a:r>
              <a:rPr lang="pl-PL" sz="2000" dirty="0" smtClean="0"/>
              <a:t>- 915 MHz (</a:t>
            </a:r>
            <a:r>
              <a:rPr lang="pl-PL" sz="2000" dirty="0" err="1" smtClean="0"/>
              <a:t>generally</a:t>
            </a:r>
            <a:r>
              <a:rPr lang="pl-PL" sz="2000" dirty="0" smtClean="0"/>
              <a:t> </a:t>
            </a:r>
            <a:r>
              <a:rPr lang="pl-PL" sz="2000" dirty="0" err="1" smtClean="0"/>
              <a:t>better</a:t>
            </a:r>
            <a:r>
              <a:rPr lang="pl-PL" sz="2000" dirty="0" smtClean="0"/>
              <a:t> </a:t>
            </a:r>
            <a:r>
              <a:rPr lang="pl-PL" sz="2000" dirty="0" err="1" smtClean="0"/>
              <a:t>energy</a:t>
            </a:r>
            <a:r>
              <a:rPr lang="pl-PL" sz="2000" dirty="0" smtClean="0"/>
              <a:t> </a:t>
            </a:r>
            <a:r>
              <a:rPr lang="pl-PL" sz="2000" dirty="0" err="1" smtClean="0"/>
              <a:t>parameters</a:t>
            </a:r>
            <a:r>
              <a:rPr lang="pl-PL" sz="2000" dirty="0" smtClean="0"/>
              <a:t>)</a:t>
            </a:r>
          </a:p>
          <a:p>
            <a:r>
              <a:rPr lang="pl-PL" sz="2000" b="1" dirty="0" smtClean="0"/>
              <a:t>Processing</a:t>
            </a:r>
            <a:r>
              <a:rPr lang="pl-PL" sz="2000" dirty="0" smtClean="0"/>
              <a:t> </a:t>
            </a:r>
            <a:r>
              <a:rPr lang="pl-PL" sz="2000" dirty="0"/>
              <a:t>(</a:t>
            </a:r>
            <a:r>
              <a:rPr lang="pl-PL" sz="2000" dirty="0" err="1"/>
              <a:t>pyrolysis</a:t>
            </a:r>
            <a:r>
              <a:rPr lang="pl-PL" sz="2000" dirty="0"/>
              <a:t>, </a:t>
            </a:r>
            <a:r>
              <a:rPr lang="pl-PL" sz="2000" dirty="0" err="1"/>
              <a:t>dry</a:t>
            </a:r>
            <a:r>
              <a:rPr lang="pl-PL" sz="2000" dirty="0"/>
              <a:t> and </a:t>
            </a:r>
            <a:r>
              <a:rPr lang="pl-PL" sz="2000" dirty="0" err="1"/>
              <a:t>steam</a:t>
            </a:r>
            <a:r>
              <a:rPr lang="pl-PL" sz="2000" dirty="0"/>
              <a:t> reforming</a:t>
            </a:r>
            <a:r>
              <a:rPr lang="pl-PL" sz="2000" dirty="0" smtClean="0"/>
              <a:t>) - </a:t>
            </a:r>
            <a:r>
              <a:rPr lang="pl-PL" sz="2000" dirty="0" err="1"/>
              <a:t>comparable</a:t>
            </a:r>
            <a:endParaRPr lang="pl-PL" sz="2000" dirty="0" smtClean="0"/>
          </a:p>
          <a:p>
            <a:pPr>
              <a:spcAft>
                <a:spcPts val="600"/>
              </a:spcAft>
            </a:pPr>
            <a:r>
              <a:rPr lang="pl-PL" sz="2000" b="1" dirty="0" err="1" smtClean="0"/>
              <a:t>Alcohols</a:t>
            </a:r>
            <a:r>
              <a:rPr lang="pl-PL" sz="2000" dirty="0" smtClean="0"/>
              <a:t> – </a:t>
            </a:r>
            <a:r>
              <a:rPr lang="pl-PL" sz="2000" dirty="0" err="1" smtClean="0"/>
              <a:t>comparable</a:t>
            </a:r>
            <a:r>
              <a:rPr lang="pl-PL" sz="2000" dirty="0" smtClean="0"/>
              <a:t> (</a:t>
            </a:r>
            <a:r>
              <a:rPr lang="pl-PL" sz="2000" dirty="0" err="1" smtClean="0"/>
              <a:t>isopropanol</a:t>
            </a:r>
            <a:r>
              <a:rPr lang="pl-PL" sz="2000" dirty="0" smtClean="0"/>
              <a:t> </a:t>
            </a:r>
            <a:r>
              <a:rPr lang="pl-PL" sz="2000" dirty="0" err="1" smtClean="0"/>
              <a:t>inclined</a:t>
            </a:r>
            <a:r>
              <a:rPr lang="pl-PL" sz="2000" dirty="0" smtClean="0"/>
              <a:t> to </a:t>
            </a:r>
            <a:r>
              <a:rPr lang="pl-PL" sz="2000" dirty="0" err="1" smtClean="0"/>
              <a:t>produce</a:t>
            </a:r>
            <a:r>
              <a:rPr lang="pl-PL" sz="2000" dirty="0" smtClean="0"/>
              <a:t> </a:t>
            </a:r>
            <a:r>
              <a:rPr lang="pl-PL" sz="2000" dirty="0" err="1" smtClean="0"/>
              <a:t>soot</a:t>
            </a:r>
            <a:r>
              <a:rPr lang="pl-PL" sz="2000" dirty="0" smtClean="0"/>
              <a:t>)</a:t>
            </a:r>
          </a:p>
          <a:p>
            <a:r>
              <a:rPr lang="pl-PL" sz="2000" b="1" dirty="0" err="1" smtClean="0"/>
              <a:t>Hydrogen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production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rate</a:t>
            </a:r>
            <a:endParaRPr lang="pl-PL" sz="2000" b="1" dirty="0" smtClean="0"/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l-PL" sz="2000" dirty="0" err="1" smtClean="0"/>
              <a:t>better</a:t>
            </a:r>
            <a:r>
              <a:rPr lang="pl-PL" sz="2000" dirty="0" smtClean="0"/>
              <a:t> for 915 MHz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l-PL" sz="2000" dirty="0" err="1" smtClean="0"/>
              <a:t>comparable</a:t>
            </a:r>
            <a:r>
              <a:rPr lang="pl-PL" sz="2000" dirty="0" smtClean="0"/>
              <a:t> for </a:t>
            </a:r>
            <a:r>
              <a:rPr lang="pl-PL" sz="2000" dirty="0" err="1" smtClean="0"/>
              <a:t>all</a:t>
            </a:r>
            <a:r>
              <a:rPr lang="pl-PL" sz="2000" dirty="0" smtClean="0"/>
              <a:t> </a:t>
            </a:r>
            <a:r>
              <a:rPr lang="pl-PL" sz="2000" dirty="0" err="1" smtClean="0"/>
              <a:t>processes</a:t>
            </a:r>
            <a:endParaRPr lang="pl-PL" sz="2000" dirty="0" smtClean="0"/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l-PL" sz="2000" dirty="0" err="1" smtClean="0"/>
              <a:t>constant</a:t>
            </a:r>
            <a:r>
              <a:rPr lang="pl-PL" sz="2000" dirty="0" smtClean="0"/>
              <a:t> </a:t>
            </a:r>
            <a:r>
              <a:rPr lang="pl-PL" sz="2000" dirty="0" err="1" smtClean="0"/>
              <a:t>when</a:t>
            </a:r>
            <a:r>
              <a:rPr lang="pl-PL" sz="2000" dirty="0" smtClean="0"/>
              <a:t> </a:t>
            </a:r>
            <a:r>
              <a:rPr lang="pl-PL" sz="2000" dirty="0" err="1" smtClean="0"/>
              <a:t>increasing</a:t>
            </a:r>
            <a:r>
              <a:rPr lang="pl-PL" sz="2000" dirty="0" smtClean="0"/>
              <a:t> </a:t>
            </a:r>
            <a:r>
              <a:rPr lang="pl-PL" sz="2000" dirty="0" err="1" smtClean="0"/>
              <a:t>microwave</a:t>
            </a:r>
            <a:r>
              <a:rPr lang="pl-PL" sz="2000" dirty="0" smtClean="0"/>
              <a:t> </a:t>
            </a:r>
            <a:r>
              <a:rPr lang="pl-PL" sz="2000" dirty="0" err="1" smtClean="0"/>
              <a:t>power</a:t>
            </a:r>
            <a:r>
              <a:rPr lang="pl-PL" sz="2000" dirty="0" smtClean="0"/>
              <a:t> (2-6 kW)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l-PL" sz="2000" dirty="0" err="1" smtClean="0"/>
              <a:t>decreases</a:t>
            </a:r>
            <a:r>
              <a:rPr lang="pl-PL" sz="2000" dirty="0" smtClean="0"/>
              <a:t> with </a:t>
            </a:r>
            <a:r>
              <a:rPr lang="pl-PL" sz="2000" dirty="0" err="1" smtClean="0"/>
              <a:t>increasing</a:t>
            </a:r>
            <a:r>
              <a:rPr lang="pl-PL" sz="2000" dirty="0" smtClean="0"/>
              <a:t> </a:t>
            </a:r>
            <a:r>
              <a:rPr lang="pl-PL" sz="2000" dirty="0" err="1" smtClean="0"/>
              <a:t>working</a:t>
            </a:r>
            <a:r>
              <a:rPr lang="pl-PL" sz="2000" dirty="0" smtClean="0"/>
              <a:t> </a:t>
            </a:r>
            <a:r>
              <a:rPr lang="pl-PL" sz="2000" dirty="0" err="1" smtClean="0"/>
              <a:t>gas</a:t>
            </a:r>
            <a:r>
              <a:rPr lang="pl-PL" sz="2000" dirty="0" smtClean="0"/>
              <a:t> </a:t>
            </a:r>
            <a:r>
              <a:rPr lang="pl-PL" sz="2000" dirty="0" err="1" smtClean="0"/>
              <a:t>flow</a:t>
            </a:r>
            <a:r>
              <a:rPr lang="pl-PL" sz="2000" dirty="0" smtClean="0"/>
              <a:t> </a:t>
            </a:r>
            <a:r>
              <a:rPr lang="pl-PL" sz="2000" dirty="0" err="1" smtClean="0"/>
              <a:t>rate</a:t>
            </a:r>
            <a:endParaRPr lang="pl-PL" sz="2000" dirty="0" smtClean="0"/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l-PL" sz="2000" dirty="0" err="1" smtClean="0"/>
              <a:t>increases</a:t>
            </a:r>
            <a:r>
              <a:rPr lang="pl-PL" sz="2000" dirty="0" smtClean="0"/>
              <a:t> with </a:t>
            </a:r>
            <a:r>
              <a:rPr lang="pl-PL" sz="2000" dirty="0" err="1" smtClean="0"/>
              <a:t>increasing</a:t>
            </a:r>
            <a:r>
              <a:rPr lang="pl-PL" sz="2000" dirty="0" smtClean="0"/>
              <a:t> </a:t>
            </a:r>
            <a:r>
              <a:rPr lang="pl-PL" sz="2000" dirty="0" err="1" smtClean="0"/>
              <a:t>alcohol</a:t>
            </a:r>
            <a:r>
              <a:rPr lang="pl-PL" sz="2000" dirty="0" smtClean="0"/>
              <a:t> </a:t>
            </a:r>
            <a:r>
              <a:rPr lang="pl-PL" sz="2000" dirty="0" err="1" smtClean="0"/>
              <a:t>concentration</a:t>
            </a:r>
            <a:r>
              <a:rPr lang="pl-PL" sz="2000" dirty="0" smtClean="0"/>
              <a:t> (</a:t>
            </a:r>
            <a:r>
              <a:rPr lang="pl-PL" sz="2000" dirty="0" err="1" smtClean="0"/>
              <a:t>saturation</a:t>
            </a:r>
            <a:r>
              <a:rPr lang="pl-PL" sz="2000" dirty="0" smtClean="0"/>
              <a:t>)</a:t>
            </a:r>
          </a:p>
          <a:p>
            <a:pPr marL="0" lvl="5">
              <a:spcAft>
                <a:spcPts val="600"/>
              </a:spcAft>
            </a:pPr>
            <a:r>
              <a:rPr lang="pl-PL" sz="2000" b="1" dirty="0" err="1" smtClean="0"/>
              <a:t>Hydrogen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energy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yield</a:t>
            </a:r>
            <a:endParaRPr lang="pl-PL" sz="2000" b="1" dirty="0" smtClean="0"/>
          </a:p>
          <a:p>
            <a:pPr marL="2628000" lvl="8" indent="-342000">
              <a:buFont typeface="Arial" panose="020B0604020202020204" pitchFamily="34" charset="0"/>
              <a:buChar char="•"/>
            </a:pPr>
            <a:r>
              <a:rPr lang="pl-PL" sz="2000" dirty="0" err="1"/>
              <a:t>better</a:t>
            </a:r>
            <a:r>
              <a:rPr lang="pl-PL" sz="2000" dirty="0"/>
              <a:t> for 915 MHz</a:t>
            </a:r>
          </a:p>
          <a:p>
            <a:pPr marL="2628000" lvl="8" indent="-342000">
              <a:buFont typeface="Arial" panose="020B0604020202020204" pitchFamily="34" charset="0"/>
              <a:buChar char="•"/>
            </a:pPr>
            <a:r>
              <a:rPr lang="pl-PL" sz="2000" dirty="0" err="1"/>
              <a:t>comparable</a:t>
            </a:r>
            <a:r>
              <a:rPr lang="pl-PL" sz="2000" dirty="0"/>
              <a:t> for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processes</a:t>
            </a:r>
            <a:endParaRPr lang="pl-PL" sz="2000" dirty="0"/>
          </a:p>
          <a:p>
            <a:pPr marL="2628000" lvl="8" indent="-342000">
              <a:buFont typeface="Arial" panose="020B0604020202020204" pitchFamily="34" charset="0"/>
              <a:buChar char="•"/>
            </a:pPr>
            <a:r>
              <a:rPr lang="pl-PL" sz="2000" dirty="0" err="1"/>
              <a:t>decreases</a:t>
            </a:r>
            <a:r>
              <a:rPr lang="pl-PL" sz="2000" dirty="0"/>
              <a:t> with </a:t>
            </a:r>
            <a:r>
              <a:rPr lang="pl-PL" sz="2000" dirty="0" err="1" smtClean="0"/>
              <a:t>increasing</a:t>
            </a:r>
            <a:r>
              <a:rPr lang="pl-PL" sz="2000" dirty="0" smtClean="0"/>
              <a:t> </a:t>
            </a:r>
            <a:r>
              <a:rPr lang="pl-PL" sz="2000" dirty="0" err="1"/>
              <a:t>microwave</a:t>
            </a:r>
            <a:r>
              <a:rPr lang="pl-PL" sz="2000" dirty="0"/>
              <a:t> </a:t>
            </a:r>
            <a:r>
              <a:rPr lang="pl-PL" sz="2000" dirty="0" err="1" smtClean="0"/>
              <a:t>power</a:t>
            </a:r>
            <a:endParaRPr lang="pl-PL" sz="2000" dirty="0" smtClean="0"/>
          </a:p>
          <a:p>
            <a:pPr marL="2628000" lvl="8" indent="-342000">
              <a:buFont typeface="Arial" panose="020B0604020202020204" pitchFamily="34" charset="0"/>
              <a:buChar char="•"/>
            </a:pPr>
            <a:r>
              <a:rPr lang="pl-PL" sz="2000" dirty="0" err="1"/>
              <a:t>decreases</a:t>
            </a:r>
            <a:r>
              <a:rPr lang="pl-PL" sz="2000" dirty="0"/>
              <a:t> with </a:t>
            </a:r>
            <a:r>
              <a:rPr lang="pl-PL" sz="2000" dirty="0" err="1"/>
              <a:t>increasing</a:t>
            </a:r>
            <a:r>
              <a:rPr lang="pl-PL" sz="2000" dirty="0"/>
              <a:t> </a:t>
            </a:r>
            <a:r>
              <a:rPr lang="pl-PL" sz="2000" dirty="0" err="1"/>
              <a:t>working</a:t>
            </a:r>
            <a:r>
              <a:rPr lang="pl-PL" sz="2000" dirty="0"/>
              <a:t> </a:t>
            </a:r>
            <a:r>
              <a:rPr lang="pl-PL" sz="2000" dirty="0" err="1"/>
              <a:t>gas</a:t>
            </a:r>
            <a:r>
              <a:rPr lang="pl-PL" sz="2000" dirty="0"/>
              <a:t> </a:t>
            </a:r>
            <a:r>
              <a:rPr lang="pl-PL" sz="2000" dirty="0" err="1"/>
              <a:t>flow</a:t>
            </a:r>
            <a:r>
              <a:rPr lang="pl-PL" sz="2000" dirty="0"/>
              <a:t> </a:t>
            </a:r>
            <a:r>
              <a:rPr lang="pl-PL" sz="2000" dirty="0" err="1" smtClean="0"/>
              <a:t>rate</a:t>
            </a:r>
            <a:endParaRPr lang="pl-PL" sz="2000" dirty="0" smtClean="0"/>
          </a:p>
          <a:p>
            <a:pPr marL="2628000" lvl="8" indent="-342000">
              <a:buFont typeface="Arial" panose="020B0604020202020204" pitchFamily="34" charset="0"/>
              <a:buChar char="•"/>
            </a:pPr>
            <a:r>
              <a:rPr lang="pl-PL" sz="2000" dirty="0" err="1" smtClean="0"/>
              <a:t>increases</a:t>
            </a:r>
            <a:r>
              <a:rPr lang="pl-PL" sz="2000" dirty="0" smtClean="0"/>
              <a:t> </a:t>
            </a:r>
            <a:r>
              <a:rPr lang="pl-PL" sz="2000" dirty="0"/>
              <a:t>with </a:t>
            </a:r>
            <a:r>
              <a:rPr lang="pl-PL" sz="2000" dirty="0" err="1"/>
              <a:t>increasing</a:t>
            </a:r>
            <a:r>
              <a:rPr lang="pl-PL" sz="2000" dirty="0"/>
              <a:t> </a:t>
            </a:r>
            <a:r>
              <a:rPr lang="pl-PL" sz="2000" dirty="0" err="1"/>
              <a:t>alcohol</a:t>
            </a:r>
            <a:r>
              <a:rPr lang="pl-PL" sz="2000" dirty="0"/>
              <a:t> </a:t>
            </a:r>
            <a:r>
              <a:rPr lang="pl-PL" sz="2000" dirty="0" err="1"/>
              <a:t>concentration</a:t>
            </a:r>
            <a:r>
              <a:rPr lang="pl-PL" sz="2000" dirty="0"/>
              <a:t> (</a:t>
            </a:r>
            <a:r>
              <a:rPr lang="pl-PL" sz="2000" dirty="0" err="1"/>
              <a:t>saturation</a:t>
            </a:r>
            <a:r>
              <a:rPr lang="pl-PL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883984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6"/>
          <p:cNvSpPr>
            <a:spLocks noChangeArrowheads="1"/>
          </p:cNvSpPr>
          <p:nvPr/>
        </p:nvSpPr>
        <p:spPr bwMode="auto">
          <a:xfrm>
            <a:off x="262703" y="523524"/>
            <a:ext cx="8618537" cy="62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9250" indent="-342900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2000" b="1" dirty="0" err="1" smtClean="0">
                <a:solidFill>
                  <a:srgbClr val="000000"/>
                </a:solidFill>
                <a:cs typeface="Arial" charset="0"/>
              </a:rPr>
              <a:t>Introduction</a:t>
            </a:r>
            <a:r>
              <a:rPr lang="pl-PL" sz="2000" b="1" dirty="0" smtClean="0">
                <a:solidFill>
                  <a:srgbClr val="000000"/>
                </a:solidFill>
                <a:cs typeface="Arial" charset="0"/>
              </a:rPr>
              <a:t> – </a:t>
            </a:r>
            <a:r>
              <a:rPr lang="pl-PL" sz="2000" b="1" dirty="0" err="1" smtClean="0">
                <a:solidFill>
                  <a:srgbClr val="000000"/>
                </a:solidFill>
                <a:cs typeface="Arial" charset="0"/>
              </a:rPr>
              <a:t>transformation</a:t>
            </a:r>
            <a:r>
              <a:rPr lang="pl-PL" sz="2000" b="1" dirty="0" smtClean="0">
                <a:solidFill>
                  <a:srgbClr val="000000"/>
                </a:solidFill>
                <a:cs typeface="Arial" charset="0"/>
              </a:rPr>
              <a:t> to the </a:t>
            </a:r>
            <a:r>
              <a:rPr lang="pl-PL" sz="2000" b="1" dirty="0" err="1" smtClean="0">
                <a:solidFill>
                  <a:srgbClr val="000000"/>
                </a:solidFill>
                <a:cs typeface="Arial" charset="0"/>
              </a:rPr>
              <a:t>hydrogen-oriented</a:t>
            </a:r>
            <a:r>
              <a:rPr lang="pl-PL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  <a:cs typeface="Arial" charset="0"/>
              </a:rPr>
              <a:t>economy</a:t>
            </a:r>
            <a:endParaRPr lang="pl-PL" sz="2000" b="1" dirty="0" smtClean="0">
              <a:solidFill>
                <a:srgbClr val="000000"/>
              </a:solidFill>
              <a:cs typeface="Arial" charset="0"/>
            </a:endParaRPr>
          </a:p>
          <a:p>
            <a:pPr marL="536575" lvl="1" indent="-179388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tabLst>
                <a:tab pos="536575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European hydrogen-oriented economy vision</a:t>
            </a:r>
            <a:endParaRPr lang="pl-PL" sz="2000" b="1" dirty="0">
              <a:solidFill>
                <a:srgbClr val="000000"/>
              </a:solidFill>
            </a:endParaRPr>
          </a:p>
          <a:p>
            <a:pPr marL="536575" lvl="1" indent="-179388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tabLst>
                <a:tab pos="536575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2000" b="1" dirty="0" smtClean="0">
                <a:solidFill>
                  <a:srgbClr val="000000"/>
                </a:solidFill>
              </a:rPr>
              <a:t>The U.S. </a:t>
            </a:r>
            <a:r>
              <a:rPr lang="en-US" sz="2000" b="1" dirty="0" smtClean="0">
                <a:solidFill>
                  <a:srgbClr val="000000"/>
                </a:solidFill>
              </a:rPr>
              <a:t>D</a:t>
            </a:r>
            <a:r>
              <a:rPr lang="pl-PL" sz="2000" b="1" dirty="0" err="1" smtClean="0">
                <a:solidFill>
                  <a:srgbClr val="000000"/>
                </a:solidFill>
              </a:rPr>
              <a:t>epartment</a:t>
            </a:r>
            <a:r>
              <a:rPr lang="pl-PL" sz="2000" b="1" dirty="0" smtClean="0">
                <a:solidFill>
                  <a:srgbClr val="000000"/>
                </a:solidFill>
              </a:rPr>
              <a:t> of </a:t>
            </a:r>
            <a:r>
              <a:rPr lang="pl-PL" sz="2000" b="1" dirty="0" err="1" smtClean="0">
                <a:solidFill>
                  <a:srgbClr val="000000"/>
                </a:solidFill>
              </a:rPr>
              <a:t>Energy’s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envisage of hydrogen production target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for 2011 – 2020</a:t>
            </a:r>
            <a:r>
              <a:rPr lang="pl-PL" sz="2000" b="1" dirty="0" smtClean="0">
                <a:solidFill>
                  <a:srgbClr val="000000"/>
                </a:solidFill>
              </a:rPr>
              <a:t>:    Energy </a:t>
            </a:r>
            <a:r>
              <a:rPr lang="pl-PL" sz="2000" b="1" dirty="0" err="1" smtClean="0">
                <a:solidFill>
                  <a:srgbClr val="000000"/>
                </a:solidFill>
              </a:rPr>
              <a:t>yield</a:t>
            </a:r>
            <a:r>
              <a:rPr lang="pl-PL" sz="2000" b="1" dirty="0" smtClean="0">
                <a:solidFill>
                  <a:srgbClr val="000000"/>
                </a:solidFill>
              </a:rPr>
              <a:t> of </a:t>
            </a:r>
            <a:r>
              <a:rPr lang="pl-PL" sz="2000" b="1" dirty="0">
                <a:solidFill>
                  <a:srgbClr val="000000"/>
                </a:solidFill>
              </a:rPr>
              <a:t>60 g </a:t>
            </a:r>
            <a:r>
              <a:rPr lang="pl-PL" sz="2000" b="1" dirty="0" err="1" smtClean="0">
                <a:solidFill>
                  <a:srgbClr val="000000"/>
                </a:solidFill>
              </a:rPr>
              <a:t>H</a:t>
            </a:r>
            <a:r>
              <a:rPr lang="pl-PL" sz="2000" b="1" baseline="-25000" dirty="0" err="1" smtClean="0">
                <a:solidFill>
                  <a:srgbClr val="000000"/>
                </a:solidFill>
              </a:rPr>
              <a:t>2</a:t>
            </a:r>
            <a:r>
              <a:rPr lang="pl-PL" sz="2000" b="1" dirty="0" smtClean="0">
                <a:solidFill>
                  <a:srgbClr val="000000"/>
                </a:solidFill>
              </a:rPr>
              <a:t>/kWh</a:t>
            </a:r>
          </a:p>
          <a:p>
            <a:pPr marL="536575" lvl="1" indent="-179388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tabLst>
                <a:tab pos="536575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Can a plasma method approach this </a:t>
            </a:r>
            <a:r>
              <a:rPr lang="pl-PL" sz="2000" b="1" dirty="0" smtClean="0">
                <a:solidFill>
                  <a:srgbClr val="000000"/>
                </a:solidFill>
              </a:rPr>
              <a:t>target ?</a:t>
            </a:r>
          </a:p>
          <a:p>
            <a:pPr marL="349250" indent="-342900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2000" b="1" dirty="0" err="1" smtClean="0">
                <a:solidFill>
                  <a:srgbClr val="000000"/>
                </a:solidFill>
              </a:rPr>
              <a:t>Why</a:t>
            </a:r>
            <a:r>
              <a:rPr lang="pl-PL" sz="2000" b="1" dirty="0" smtClean="0">
                <a:solidFill>
                  <a:srgbClr val="000000"/>
                </a:solidFill>
              </a:rPr>
              <a:t> the </a:t>
            </a:r>
            <a:r>
              <a:rPr lang="pl-PL" sz="2000" b="1" dirty="0" err="1" smtClean="0">
                <a:solidFill>
                  <a:srgbClr val="000000"/>
                </a:solidFill>
              </a:rPr>
              <a:t>microwave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plasmas</a:t>
            </a:r>
            <a:r>
              <a:rPr lang="pl-PL" sz="2000" b="1" dirty="0" smtClean="0">
                <a:solidFill>
                  <a:srgbClr val="000000"/>
                </a:solidFill>
              </a:rPr>
              <a:t>?</a:t>
            </a:r>
          </a:p>
          <a:p>
            <a:pPr marL="349250" indent="-342900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Conventional and plasma methods of hydrogen production</a:t>
            </a:r>
            <a:r>
              <a:rPr lang="pl-PL" sz="2000" b="1" dirty="0" smtClean="0">
                <a:solidFill>
                  <a:srgbClr val="000000"/>
                </a:solidFill>
              </a:rPr>
              <a:t> from </a:t>
            </a:r>
            <a:r>
              <a:rPr lang="pl-PL" sz="2000" b="1" dirty="0" err="1" smtClean="0">
                <a:solidFill>
                  <a:srgbClr val="000000"/>
                </a:solidFill>
              </a:rPr>
              <a:t>gaseous</a:t>
            </a:r>
            <a:r>
              <a:rPr lang="pl-PL" sz="2000" b="1" dirty="0" smtClean="0">
                <a:solidFill>
                  <a:srgbClr val="000000"/>
                </a:solidFill>
              </a:rPr>
              <a:t> and </a:t>
            </a:r>
            <a:r>
              <a:rPr lang="pl-PL" sz="2000" b="1" dirty="0" err="1" smtClean="0">
                <a:solidFill>
                  <a:srgbClr val="000000"/>
                </a:solidFill>
              </a:rPr>
              <a:t>liquid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fuels</a:t>
            </a:r>
            <a:r>
              <a:rPr lang="pl-PL" sz="2000" b="1" dirty="0" smtClean="0">
                <a:solidFill>
                  <a:srgbClr val="000000"/>
                </a:solidFill>
              </a:rPr>
              <a:t> (</a:t>
            </a:r>
            <a:r>
              <a:rPr lang="pl-PL" sz="2000" b="1" dirty="0" err="1" smtClean="0">
                <a:solidFill>
                  <a:srgbClr val="000000"/>
                </a:solidFill>
              </a:rPr>
              <a:t>vapourized</a:t>
            </a:r>
            <a:r>
              <a:rPr lang="pl-PL" sz="2000" b="1" dirty="0" smtClean="0">
                <a:solidFill>
                  <a:srgbClr val="000000"/>
                </a:solidFill>
              </a:rPr>
              <a:t>)</a:t>
            </a:r>
          </a:p>
          <a:p>
            <a:pPr marL="349250" indent="-342900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Challenges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000000"/>
                </a:solidFill>
              </a:rPr>
              <a:t>for </a:t>
            </a:r>
            <a:r>
              <a:rPr lang="pl-PL" sz="2000" b="1" dirty="0" smtClean="0">
                <a:solidFill>
                  <a:srgbClr val="000000"/>
                </a:solidFill>
              </a:rPr>
              <a:t>a </a:t>
            </a:r>
            <a:r>
              <a:rPr lang="pl-PL" sz="2000" b="1" dirty="0" err="1" smtClean="0">
                <a:solidFill>
                  <a:srgbClr val="000000"/>
                </a:solidFill>
              </a:rPr>
              <a:t>Microwave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Plasma</a:t>
            </a:r>
            <a:r>
              <a:rPr lang="pl-PL" sz="2000" b="1" dirty="0" smtClean="0">
                <a:solidFill>
                  <a:srgbClr val="000000"/>
                </a:solidFill>
              </a:rPr>
              <a:t> Method</a:t>
            </a:r>
          </a:p>
          <a:p>
            <a:pPr marL="349250" indent="-342900" algn="just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Selection </a:t>
            </a:r>
            <a:r>
              <a:rPr lang="en-GB" sz="2000" b="1" dirty="0">
                <a:solidFill>
                  <a:srgbClr val="000000"/>
                </a:solidFill>
              </a:rPr>
              <a:t>of  </a:t>
            </a:r>
            <a:r>
              <a:rPr lang="pl-PL" sz="2000" b="1" dirty="0" smtClean="0">
                <a:solidFill>
                  <a:srgbClr val="000000"/>
                </a:solidFill>
              </a:rPr>
              <a:t>a </a:t>
            </a:r>
            <a:r>
              <a:rPr lang="en-GB" sz="2000" b="1" dirty="0" smtClean="0">
                <a:solidFill>
                  <a:srgbClr val="000000"/>
                </a:solidFill>
              </a:rPr>
              <a:t>Microwave </a:t>
            </a:r>
            <a:r>
              <a:rPr lang="en-GB" sz="2000" b="1" dirty="0">
                <a:solidFill>
                  <a:srgbClr val="000000"/>
                </a:solidFill>
              </a:rPr>
              <a:t>Plasma </a:t>
            </a:r>
            <a:r>
              <a:rPr lang="en-GB" sz="2000" b="1" dirty="0" smtClean="0">
                <a:solidFill>
                  <a:srgbClr val="000000"/>
                </a:solidFill>
              </a:rPr>
              <a:t>Source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(MPS) </a:t>
            </a:r>
            <a:r>
              <a:rPr lang="pl-PL" sz="2000" b="1" dirty="0" smtClean="0">
                <a:solidFill>
                  <a:srgbClr val="000000"/>
                </a:solidFill>
              </a:rPr>
              <a:t>for </a:t>
            </a:r>
            <a:r>
              <a:rPr lang="pl-PL" sz="2000" b="1" dirty="0" err="1" smtClean="0">
                <a:solidFill>
                  <a:srgbClr val="000000"/>
                </a:solidFill>
              </a:rPr>
              <a:t>hydrogen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production</a:t>
            </a:r>
            <a:r>
              <a:rPr lang="pl-PL" sz="2000" b="1" dirty="0" smtClean="0">
                <a:solidFill>
                  <a:srgbClr val="000000"/>
                </a:solidFill>
              </a:rPr>
              <a:t>:</a:t>
            </a:r>
          </a:p>
          <a:p>
            <a:pPr marL="536575" lvl="1" indent="-179388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Waveguide-supplied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metal-cylinder-based </a:t>
            </a: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</a:t>
            </a:r>
          </a:p>
          <a:p>
            <a:pPr indent="-385763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Experimental </a:t>
            </a:r>
            <a:r>
              <a:rPr lang="en-US" sz="2000" b="1" dirty="0">
                <a:solidFill>
                  <a:srgbClr val="000000"/>
                </a:solidFill>
              </a:rPr>
              <a:t>studies of </a:t>
            </a:r>
            <a:r>
              <a:rPr lang="pl-PL" sz="2000" b="1" dirty="0" err="1" smtClean="0">
                <a:solidFill>
                  <a:srgbClr val="000000"/>
                </a:solidFill>
              </a:rPr>
              <a:t>plasma</a:t>
            </a:r>
            <a:r>
              <a:rPr lang="pl-PL" sz="2000" b="1" dirty="0" smtClean="0">
                <a:solidFill>
                  <a:srgbClr val="000000"/>
                </a:solidFill>
              </a:rPr>
              <a:t> reforming of </a:t>
            </a:r>
            <a:r>
              <a:rPr lang="pl-PL" sz="2000" b="1" dirty="0" err="1" smtClean="0">
                <a:solidFill>
                  <a:srgbClr val="000000"/>
                </a:solidFill>
              </a:rPr>
              <a:t>alcohols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endParaRPr lang="pl-PL" sz="2000" b="1" dirty="0">
              <a:solidFill>
                <a:srgbClr val="000000"/>
              </a:solidFill>
            </a:endParaRPr>
          </a:p>
          <a:p>
            <a:pPr indent="-385763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2000" b="1" dirty="0" err="1" smtClean="0">
                <a:solidFill>
                  <a:srgbClr val="000000"/>
                </a:solidFill>
              </a:rPr>
              <a:t>Final</a:t>
            </a:r>
            <a:r>
              <a:rPr lang="pl-PL" sz="2000" b="1" dirty="0" smtClean="0">
                <a:solidFill>
                  <a:srgbClr val="000000"/>
                </a:solidFill>
              </a:rPr>
              <a:t> r</a:t>
            </a:r>
            <a:r>
              <a:rPr lang="en-GB" sz="2000" b="1" dirty="0" err="1" smtClean="0">
                <a:solidFill>
                  <a:srgbClr val="000000"/>
                </a:solidFill>
              </a:rPr>
              <a:t>esults</a:t>
            </a:r>
            <a:r>
              <a:rPr lang="pl-PL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99"/>
                </a:solidFill>
              </a:rPr>
              <a:t>Energy yield</a:t>
            </a:r>
            <a:r>
              <a:rPr lang="pl-PL" sz="2000" b="1" dirty="0" smtClean="0">
                <a:solidFill>
                  <a:srgbClr val="000099"/>
                </a:solidFill>
              </a:rPr>
              <a:t> – 43 </a:t>
            </a:r>
            <a:r>
              <a:rPr lang="en-GB" sz="2000" b="1" dirty="0" smtClean="0">
                <a:solidFill>
                  <a:srgbClr val="000099"/>
                </a:solidFill>
              </a:rPr>
              <a:t>[</a:t>
            </a:r>
            <a:r>
              <a:rPr lang="en-GB" sz="2000" b="1" dirty="0">
                <a:solidFill>
                  <a:srgbClr val="000099"/>
                </a:solidFill>
              </a:rPr>
              <a:t>g(H</a:t>
            </a:r>
            <a:r>
              <a:rPr lang="en-GB" sz="2000" b="1" baseline="-25000" dirty="0">
                <a:solidFill>
                  <a:srgbClr val="000099"/>
                </a:solidFill>
              </a:rPr>
              <a:t>2</a:t>
            </a:r>
            <a:r>
              <a:rPr lang="en-GB" sz="2000" b="1" dirty="0">
                <a:solidFill>
                  <a:srgbClr val="000099"/>
                </a:solidFill>
              </a:rPr>
              <a:t>)/</a:t>
            </a:r>
            <a:r>
              <a:rPr lang="en-GB" sz="2000" b="1" dirty="0" smtClean="0">
                <a:solidFill>
                  <a:srgbClr val="000099"/>
                </a:solidFill>
              </a:rPr>
              <a:t>kWh]</a:t>
            </a:r>
            <a:r>
              <a:rPr lang="pl-PL" sz="2000" b="1" dirty="0" smtClean="0">
                <a:solidFill>
                  <a:srgbClr val="000099"/>
                </a:solidFill>
              </a:rPr>
              <a:t> for </a:t>
            </a:r>
            <a:r>
              <a:rPr lang="pl-PL" sz="2000" b="1" dirty="0" err="1" smtClean="0">
                <a:solidFill>
                  <a:srgbClr val="000099"/>
                </a:solidFill>
              </a:rPr>
              <a:t>methane</a:t>
            </a:r>
            <a:r>
              <a:rPr lang="pl-PL" sz="2000" b="1" dirty="0" smtClean="0">
                <a:solidFill>
                  <a:srgbClr val="000099"/>
                </a:solidFill>
              </a:rPr>
              <a:t>;</a:t>
            </a:r>
            <a:br>
              <a:rPr lang="pl-PL" sz="2000" b="1" dirty="0" smtClean="0">
                <a:solidFill>
                  <a:srgbClr val="000099"/>
                </a:solidFill>
              </a:rPr>
            </a:br>
            <a:r>
              <a:rPr lang="pl-PL" sz="2000" b="1" dirty="0" smtClean="0">
                <a:solidFill>
                  <a:srgbClr val="000099"/>
                </a:solidFill>
              </a:rPr>
              <a:t>     22.2 g</a:t>
            </a:r>
            <a:r>
              <a:rPr lang="en-US" sz="2000" b="1" dirty="0" smtClean="0">
                <a:solidFill>
                  <a:srgbClr val="000099"/>
                </a:solidFill>
              </a:rPr>
              <a:t>(H</a:t>
            </a:r>
            <a:r>
              <a:rPr lang="en-US" sz="20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2000" b="1" dirty="0" smtClean="0">
                <a:solidFill>
                  <a:srgbClr val="000099"/>
                </a:solidFill>
              </a:rPr>
              <a:t>)/kWh</a:t>
            </a:r>
            <a:r>
              <a:rPr lang="pl-PL" sz="2000" b="1" dirty="0" smtClean="0">
                <a:solidFill>
                  <a:srgbClr val="000099"/>
                </a:solidFill>
              </a:rPr>
              <a:t> for </a:t>
            </a:r>
            <a:r>
              <a:rPr lang="pl-PL" sz="2000" b="1" dirty="0" err="1" smtClean="0">
                <a:solidFill>
                  <a:srgbClr val="000099"/>
                </a:solidFill>
              </a:rPr>
              <a:t>ethanol</a:t>
            </a:r>
            <a:r>
              <a:rPr lang="pl-PL" sz="2000" b="1" dirty="0" smtClean="0">
                <a:solidFill>
                  <a:srgbClr val="000099"/>
                </a:solidFill>
              </a:rPr>
              <a:t>; 18.6</a:t>
            </a:r>
            <a:r>
              <a:rPr lang="en-US" sz="2000" b="1" dirty="0" smtClean="0">
                <a:solidFill>
                  <a:srgbClr val="000099"/>
                </a:solidFill>
              </a:rPr>
              <a:t> </a:t>
            </a:r>
            <a:r>
              <a:rPr lang="pl-PL" sz="2000" b="1" dirty="0" smtClean="0">
                <a:solidFill>
                  <a:srgbClr val="000099"/>
                </a:solidFill>
              </a:rPr>
              <a:t>g</a:t>
            </a:r>
            <a:r>
              <a:rPr lang="en-US" sz="2000" b="1" dirty="0" smtClean="0">
                <a:solidFill>
                  <a:srgbClr val="000099"/>
                </a:solidFill>
              </a:rPr>
              <a:t>(H</a:t>
            </a:r>
            <a:r>
              <a:rPr lang="en-US" sz="20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2000" b="1" dirty="0" smtClean="0">
                <a:solidFill>
                  <a:srgbClr val="000099"/>
                </a:solidFill>
              </a:rPr>
              <a:t>)/kWh</a:t>
            </a:r>
            <a:r>
              <a:rPr lang="pl-PL" sz="2000" b="1" dirty="0" smtClean="0">
                <a:solidFill>
                  <a:srgbClr val="000099"/>
                </a:solidFill>
              </a:rPr>
              <a:t> for </a:t>
            </a:r>
            <a:r>
              <a:rPr lang="pl-PL" sz="2000" b="1" dirty="0" err="1" smtClean="0">
                <a:solidFill>
                  <a:srgbClr val="000099"/>
                </a:solidFill>
              </a:rPr>
              <a:t>isopropanol</a:t>
            </a:r>
            <a:endParaRPr lang="pl-PL" sz="2000" b="1" dirty="0" smtClean="0">
              <a:solidFill>
                <a:srgbClr val="000099"/>
              </a:solidFill>
            </a:endParaRPr>
          </a:p>
          <a:p>
            <a:pPr indent="-385763">
              <a:lnSpc>
                <a:spcPct val="130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q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Conclusions</a:t>
            </a:r>
            <a:endParaRPr lang="en-GB" sz="2000" b="1" dirty="0">
              <a:solidFill>
                <a:srgbClr val="000000"/>
              </a:solidFill>
            </a:endParaRPr>
          </a:p>
          <a:p>
            <a:pPr marL="349250" indent="-342900" algn="just">
              <a:lnSpc>
                <a:spcPct val="15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349250" indent="-342900" algn="just">
              <a:lnSpc>
                <a:spcPct val="15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49250" indent="-342900">
              <a:lnSpc>
                <a:spcPct val="9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1315" name="Rectangle 17"/>
          <p:cNvSpPr>
            <a:spLocks noChangeArrowheads="1"/>
          </p:cNvSpPr>
          <p:nvPr/>
        </p:nvSpPr>
        <p:spPr bwMode="auto">
          <a:xfrm>
            <a:off x="142875" y="13130"/>
            <a:ext cx="88582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388815" bIns="0">
            <a:spAutoFit/>
          </a:bodyPr>
          <a:lstStyle/>
          <a:p>
            <a:pPr algn="ctr" defTabSz="91281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b="1" dirty="0">
                <a:solidFill>
                  <a:srgbClr val="C00000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1054005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59667" y="516051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Problems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59667" y="1158858"/>
            <a:ext cx="8151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solidFill>
                  <a:srgbClr val="000000"/>
                </a:solidFill>
              </a:rPr>
              <a:t>Soot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production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– </a:t>
            </a:r>
            <a:r>
              <a:rPr lang="pl-PL" sz="2000" dirty="0" err="1" smtClean="0">
                <a:solidFill>
                  <a:srgbClr val="000000"/>
                </a:solidFill>
              </a:rPr>
              <a:t>discharge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</a:rPr>
              <a:t>choking</a:t>
            </a:r>
            <a:r>
              <a:rPr lang="pl-PL" sz="2000" dirty="0" smtClean="0">
                <a:solidFill>
                  <a:srgbClr val="000000"/>
                </a:solidFill>
              </a:rPr>
              <a:t> (</a:t>
            </a:r>
            <a:r>
              <a:rPr lang="pl-PL" sz="2000" dirty="0" err="1" smtClean="0">
                <a:solidFill>
                  <a:srgbClr val="000000"/>
                </a:solidFill>
              </a:rPr>
              <a:t>during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</a:rPr>
              <a:t>pyrolysis</a:t>
            </a:r>
            <a:r>
              <a:rPr lang="pl-PL" sz="2000" dirty="0" smtClean="0">
                <a:solidFill>
                  <a:srgbClr val="000000"/>
                </a:solidFill>
              </a:rPr>
              <a:t> of </a:t>
            </a:r>
            <a:r>
              <a:rPr lang="pl-PL" sz="2000" dirty="0" err="1" smtClean="0">
                <a:solidFill>
                  <a:srgbClr val="000000"/>
                </a:solidFill>
              </a:rPr>
              <a:t>isopropanol</a:t>
            </a:r>
            <a:r>
              <a:rPr lang="pl-PL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59667" y="1926887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rgbClr val="C00000"/>
                </a:solidFill>
              </a:rPr>
              <a:t>Possible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err="1" smtClean="0">
                <a:solidFill>
                  <a:srgbClr val="C00000"/>
                </a:solidFill>
              </a:rPr>
              <a:t>improvements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50202" y="2743239"/>
            <a:ext cx="809379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rgbClr val="000000"/>
                </a:solidFill>
              </a:rPr>
              <a:t>Alcohol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delivery</a:t>
            </a:r>
            <a:r>
              <a:rPr lang="pl-PL" sz="2000" b="1" dirty="0" smtClean="0">
                <a:solidFill>
                  <a:srgbClr val="000000"/>
                </a:solidFill>
              </a:rPr>
              <a:t> system</a:t>
            </a:r>
          </a:p>
          <a:p>
            <a:endParaRPr lang="pl-PL" sz="2000" dirty="0">
              <a:solidFill>
                <a:srgbClr val="000000"/>
              </a:solidFill>
            </a:endParaRPr>
          </a:p>
          <a:p>
            <a:r>
              <a:rPr lang="pl-PL" sz="2000" b="1" dirty="0" err="1" smtClean="0">
                <a:solidFill>
                  <a:srgbClr val="000000"/>
                </a:solidFill>
              </a:rPr>
              <a:t>Quenching</a:t>
            </a:r>
            <a:r>
              <a:rPr lang="pl-PL" sz="2000" b="1" dirty="0" smtClean="0">
                <a:solidFill>
                  <a:srgbClr val="000000"/>
                </a:solidFill>
              </a:rPr>
              <a:t> (to </a:t>
            </a:r>
            <a:r>
              <a:rPr lang="pl-PL" sz="2000" b="1" dirty="0" err="1" smtClean="0">
                <a:solidFill>
                  <a:srgbClr val="000000"/>
                </a:solidFill>
              </a:rPr>
              <a:t>protect</a:t>
            </a:r>
            <a:r>
              <a:rPr lang="pl-PL" sz="2000" b="1" dirty="0" smtClean="0">
                <a:solidFill>
                  <a:srgbClr val="000000"/>
                </a:solidFill>
              </a:rPr>
              <a:t> from </a:t>
            </a:r>
            <a:r>
              <a:rPr lang="pl-PL" sz="2000" b="1" dirty="0" err="1" smtClean="0">
                <a:solidFill>
                  <a:srgbClr val="000000"/>
                </a:solidFill>
              </a:rPr>
              <a:t>reverse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reactions</a:t>
            </a:r>
            <a:r>
              <a:rPr lang="pl-PL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pl-PL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2000" b="1" dirty="0" err="1" smtClean="0">
                <a:solidFill>
                  <a:srgbClr val="000000"/>
                </a:solidFill>
              </a:rPr>
              <a:t>Partial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oxidation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processing</a:t>
            </a:r>
            <a:endParaRPr lang="pl-PL" sz="2000" b="1" dirty="0" smtClean="0">
              <a:solidFill>
                <a:srgbClr val="000000"/>
              </a:solidFill>
            </a:endParaRPr>
          </a:p>
          <a:p>
            <a:pPr fontAlgn="ctr"/>
            <a:r>
              <a:rPr lang="en-GB" sz="2000" dirty="0" err="1">
                <a:solidFill>
                  <a:srgbClr val="000000"/>
                </a:solidFill>
              </a:rPr>
              <a:t>2C</a:t>
            </a:r>
            <a:r>
              <a:rPr lang="en-GB" sz="2000" baseline="-25000" dirty="0" err="1">
                <a:solidFill>
                  <a:srgbClr val="000000"/>
                </a:solidFill>
              </a:rPr>
              <a:t>2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5</a:t>
            </a:r>
            <a:r>
              <a:rPr lang="en-GB" sz="2000" dirty="0" err="1">
                <a:solidFill>
                  <a:srgbClr val="000000"/>
                </a:solidFill>
              </a:rPr>
              <a:t>OH</a:t>
            </a:r>
            <a:r>
              <a:rPr lang="en-GB" sz="2000" dirty="0">
                <a:solidFill>
                  <a:srgbClr val="000000"/>
                </a:solidFill>
              </a:rPr>
              <a:t> + </a:t>
            </a:r>
            <a:r>
              <a:rPr lang="en-GB" sz="2000" dirty="0" err="1">
                <a:solidFill>
                  <a:srgbClr val="000000"/>
                </a:solidFill>
              </a:rPr>
              <a:t>O</a:t>
            </a:r>
            <a:r>
              <a:rPr lang="en-GB" sz="2000" baseline="-25000" dirty="0" err="1">
                <a:solidFill>
                  <a:srgbClr val="000000"/>
                </a:solidFill>
              </a:rPr>
              <a:t>2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→ </a:t>
            </a:r>
            <a:r>
              <a:rPr lang="en-GB" sz="2000" dirty="0" err="1">
                <a:solidFill>
                  <a:srgbClr val="000000"/>
                </a:solidFill>
              </a:rPr>
              <a:t>6H</a:t>
            </a:r>
            <a:r>
              <a:rPr lang="en-GB" sz="2000" baseline="-25000" dirty="0" err="1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+ </a:t>
            </a:r>
            <a:r>
              <a:rPr lang="en-GB" sz="2000" dirty="0" err="1" smtClean="0">
                <a:solidFill>
                  <a:srgbClr val="000000"/>
                </a:solidFill>
              </a:rPr>
              <a:t>4CO</a:t>
            </a:r>
            <a:endParaRPr lang="pl-PL" sz="2000" dirty="0" smtClean="0">
              <a:solidFill>
                <a:srgbClr val="000000"/>
              </a:solidFill>
            </a:endParaRPr>
          </a:p>
          <a:p>
            <a:pPr fontAlgn="ctr"/>
            <a:r>
              <a:rPr lang="pl-PL" sz="2000" dirty="0" smtClean="0">
                <a:solidFill>
                  <a:srgbClr val="000000"/>
                </a:solidFill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</a:rPr>
              <a:t>C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2</a:t>
            </a:r>
            <a:r>
              <a:rPr lang="en-GB" sz="2000" dirty="0" err="1" smtClean="0">
                <a:solidFill>
                  <a:srgbClr val="000000"/>
                </a:solidFill>
              </a:rPr>
              <a:t>H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5</a:t>
            </a:r>
            <a:r>
              <a:rPr lang="en-GB" sz="2000" dirty="0" err="1" smtClean="0">
                <a:solidFill>
                  <a:srgbClr val="000000"/>
                </a:solidFill>
              </a:rPr>
              <a:t>OH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+ </a:t>
            </a:r>
            <a:r>
              <a:rPr lang="pl-PL" sz="2000" dirty="0" smtClean="0">
                <a:solidFill>
                  <a:srgbClr val="000000"/>
                </a:solidFill>
              </a:rPr>
              <a:t>3</a:t>
            </a:r>
            <a:r>
              <a:rPr lang="en-GB" sz="2000" dirty="0" err="1" smtClean="0">
                <a:solidFill>
                  <a:srgbClr val="000000"/>
                </a:solidFill>
              </a:rPr>
              <a:t>O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2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→ </a:t>
            </a:r>
            <a:r>
              <a:rPr lang="pl-PL" sz="2000" dirty="0" smtClean="0">
                <a:solidFill>
                  <a:srgbClr val="000000"/>
                </a:solidFill>
              </a:rPr>
              <a:t>3</a:t>
            </a:r>
            <a:r>
              <a:rPr lang="en-GB" sz="2000" dirty="0" err="1" smtClean="0">
                <a:solidFill>
                  <a:srgbClr val="000000"/>
                </a:solidFill>
              </a:rPr>
              <a:t>H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2</a:t>
            </a:r>
            <a:r>
              <a:rPr lang="pl-PL" sz="2000" dirty="0">
                <a:solidFill>
                  <a:srgbClr val="000000"/>
                </a:solidFill>
              </a:rPr>
              <a:t>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+ </a:t>
            </a:r>
            <a:r>
              <a:rPr lang="pl-PL" sz="2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CO</a:t>
            </a:r>
            <a:r>
              <a:rPr lang="pl-PL" sz="2000" baseline="-25000" dirty="0" smtClean="0">
                <a:solidFill>
                  <a:srgbClr val="000000"/>
                </a:solidFill>
              </a:rPr>
              <a:t>2</a:t>
            </a:r>
            <a:r>
              <a:rPr lang="pl-PL" sz="2000" dirty="0" smtClean="0">
                <a:solidFill>
                  <a:srgbClr val="000000"/>
                </a:solidFill>
              </a:rPr>
              <a:t>  (</a:t>
            </a:r>
            <a:r>
              <a:rPr lang="pl-PL" sz="2000" dirty="0" err="1" smtClean="0">
                <a:solidFill>
                  <a:srgbClr val="000000"/>
                </a:solidFill>
              </a:rPr>
              <a:t>Avoid</a:t>
            </a:r>
            <a:r>
              <a:rPr lang="pl-PL" sz="2000" dirty="0" smtClean="0">
                <a:solidFill>
                  <a:srgbClr val="000000"/>
                </a:solidFill>
              </a:rPr>
              <a:t> the </a:t>
            </a:r>
            <a:r>
              <a:rPr lang="pl-PL" sz="2000" dirty="0" err="1" smtClean="0">
                <a:solidFill>
                  <a:srgbClr val="000000"/>
                </a:solidFill>
              </a:rPr>
              <a:t>complete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</a:rPr>
              <a:t>oxidation</a:t>
            </a:r>
            <a:r>
              <a:rPr lang="pl-PL" sz="2000" dirty="0" smtClean="0">
                <a:solidFill>
                  <a:srgbClr val="000000"/>
                </a:solidFill>
              </a:rPr>
              <a:t> ! )</a:t>
            </a:r>
            <a:endParaRPr lang="pl-PL" sz="2000" dirty="0">
              <a:solidFill>
                <a:srgbClr val="000000"/>
              </a:solidFill>
            </a:endParaRPr>
          </a:p>
          <a:p>
            <a:pPr fontAlgn="ctr"/>
            <a:r>
              <a:rPr lang="en-GB" sz="2000" dirty="0" err="1">
                <a:solidFill>
                  <a:srgbClr val="000000"/>
                </a:solidFill>
              </a:rPr>
              <a:t>C</a:t>
            </a:r>
            <a:r>
              <a:rPr lang="en-GB" sz="2000" baseline="-25000" dirty="0" err="1">
                <a:solidFill>
                  <a:srgbClr val="000000"/>
                </a:solidFill>
              </a:rPr>
              <a:t>3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7</a:t>
            </a:r>
            <a:r>
              <a:rPr lang="en-GB" sz="2000" dirty="0" err="1">
                <a:solidFill>
                  <a:srgbClr val="000000"/>
                </a:solidFill>
              </a:rPr>
              <a:t>OH</a:t>
            </a:r>
            <a:r>
              <a:rPr lang="en-GB" sz="2000" dirty="0">
                <a:solidFill>
                  <a:srgbClr val="000000"/>
                </a:solidFill>
              </a:rPr>
              <a:t> + </a:t>
            </a:r>
            <a:r>
              <a:rPr lang="en-GB" sz="2000" dirty="0" err="1">
                <a:solidFill>
                  <a:srgbClr val="000000"/>
                </a:solidFill>
              </a:rPr>
              <a:t>O</a:t>
            </a:r>
            <a:r>
              <a:rPr lang="en-GB" sz="2000" baseline="-25000" dirty="0" err="1">
                <a:solidFill>
                  <a:srgbClr val="000000"/>
                </a:solidFill>
              </a:rPr>
              <a:t>2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→ </a:t>
            </a:r>
            <a:r>
              <a:rPr lang="en-GB" sz="2000" dirty="0" err="1">
                <a:solidFill>
                  <a:srgbClr val="000000"/>
                </a:solidFill>
              </a:rPr>
              <a:t>4H</a:t>
            </a:r>
            <a:r>
              <a:rPr lang="en-GB" sz="2000" baseline="-25000" dirty="0" err="1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+ </a:t>
            </a:r>
            <a:r>
              <a:rPr lang="en-GB" sz="2000" dirty="0" err="1" smtClean="0">
                <a:solidFill>
                  <a:srgbClr val="000000"/>
                </a:solidFill>
              </a:rPr>
              <a:t>3CO</a:t>
            </a:r>
            <a:endParaRPr lang="pl-PL" sz="2000" dirty="0" smtClean="0">
              <a:solidFill>
                <a:srgbClr val="000000"/>
              </a:solidFill>
            </a:endParaRPr>
          </a:p>
          <a:p>
            <a:pPr fontAlgn="ctr"/>
            <a:endParaRPr lang="pl-PL" sz="2000" dirty="0">
              <a:solidFill>
                <a:srgbClr val="000000"/>
              </a:solidFill>
            </a:endParaRPr>
          </a:p>
          <a:p>
            <a:pPr fontAlgn="ctr">
              <a:spcAft>
                <a:spcPts val="600"/>
              </a:spcAft>
            </a:pPr>
            <a:r>
              <a:rPr lang="pl-PL" sz="20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Auto-</a:t>
            </a:r>
            <a:r>
              <a:rPr lang="pl-PL" sz="2000" b="1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thermal</a:t>
            </a:r>
            <a:r>
              <a:rPr lang="pl-PL" sz="20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reforming:</a:t>
            </a:r>
            <a:endParaRPr lang="pl-PL" sz="2000" b="1" dirty="0">
              <a:solidFill>
                <a:srgbClr val="000000"/>
              </a:solidFill>
              <a:latin typeface="Arial"/>
              <a:ea typeface="Times New Roman" panose="02020603050405020304" pitchFamily="18" charset="0"/>
            </a:endParaRPr>
          </a:p>
          <a:p>
            <a:pPr fontAlgn="ctr">
              <a:spcAft>
                <a:spcPts val="600"/>
              </a:spcAft>
            </a:pPr>
            <a:r>
              <a:rPr lang="pl-PL" sz="2000" dirty="0" err="1">
                <a:solidFill>
                  <a:srgbClr val="000000"/>
                </a:solidFill>
              </a:rPr>
              <a:t>Alcohol</a:t>
            </a:r>
            <a:r>
              <a:rPr lang="pl-PL" sz="2000" dirty="0">
                <a:solidFill>
                  <a:srgbClr val="000000"/>
                </a:solidFill>
              </a:rPr>
              <a:t> + </a:t>
            </a:r>
            <a:r>
              <a:rPr lang="pl-PL" sz="2000" dirty="0" err="1">
                <a:solidFill>
                  <a:srgbClr val="000000"/>
                </a:solidFill>
              </a:rPr>
              <a:t>H</a:t>
            </a:r>
            <a:r>
              <a:rPr lang="pl-PL" sz="2000" baseline="-25000" dirty="0" err="1">
                <a:solidFill>
                  <a:srgbClr val="000000"/>
                </a:solidFill>
              </a:rPr>
              <a:t>2</a:t>
            </a:r>
            <a:r>
              <a:rPr lang="pl-PL" sz="2000" dirty="0" err="1">
                <a:solidFill>
                  <a:srgbClr val="000000"/>
                </a:solidFill>
              </a:rPr>
              <a:t>O</a:t>
            </a:r>
            <a:r>
              <a:rPr lang="pl-PL" sz="2000" dirty="0">
                <a:solidFill>
                  <a:srgbClr val="000000"/>
                </a:solidFill>
              </a:rPr>
              <a:t> + </a:t>
            </a:r>
            <a:r>
              <a:rPr lang="pl-PL" sz="2000" dirty="0" err="1" smtClean="0">
                <a:solidFill>
                  <a:srgbClr val="000000"/>
                </a:solidFill>
              </a:rPr>
              <a:t>O</a:t>
            </a:r>
            <a:r>
              <a:rPr lang="pl-PL" sz="2000" baseline="-25000" dirty="0" err="1" smtClean="0">
                <a:solidFill>
                  <a:srgbClr val="000000"/>
                </a:solidFill>
              </a:rPr>
              <a:t>2</a:t>
            </a:r>
            <a:r>
              <a:rPr lang="pl-PL" sz="2000" dirty="0" smtClean="0">
                <a:solidFill>
                  <a:srgbClr val="000000"/>
                </a:solidFill>
              </a:rPr>
              <a:t> (</a:t>
            </a:r>
            <a:r>
              <a:rPr lang="pl-PL" sz="2000" dirty="0" err="1" smtClean="0">
                <a:solidFill>
                  <a:srgbClr val="000000"/>
                </a:solidFill>
              </a:rPr>
              <a:t>Air</a:t>
            </a:r>
            <a:r>
              <a:rPr lang="pl-PL" sz="2000" dirty="0" smtClean="0">
                <a:solidFill>
                  <a:srgbClr val="000000"/>
                </a:solidFill>
              </a:rPr>
              <a:t>) (</a:t>
            </a:r>
            <a:r>
              <a:rPr lang="pl-PL" sz="2000" dirty="0" err="1" smtClean="0">
                <a:solidFill>
                  <a:srgbClr val="000000"/>
                </a:solidFill>
              </a:rPr>
              <a:t>Steam-oxidative</a:t>
            </a:r>
            <a:r>
              <a:rPr lang="pl-PL" sz="2000" dirty="0" smtClean="0">
                <a:solidFill>
                  <a:srgbClr val="000000"/>
                </a:solidFill>
              </a:rPr>
              <a:t> reforming)</a:t>
            </a:r>
          </a:p>
          <a:p>
            <a:pPr fontAlgn="ctr">
              <a:spcAft>
                <a:spcPts val="600"/>
              </a:spcAft>
            </a:pPr>
            <a:r>
              <a:rPr lang="pl-PL" sz="2000" dirty="0" err="1">
                <a:solidFill>
                  <a:srgbClr val="000000"/>
                </a:solidFill>
              </a:rPr>
              <a:t>Alcohol</a:t>
            </a:r>
            <a:r>
              <a:rPr lang="pl-PL" sz="2000" dirty="0">
                <a:solidFill>
                  <a:srgbClr val="000000"/>
                </a:solidFill>
              </a:rPr>
              <a:t> + </a:t>
            </a:r>
            <a:r>
              <a:rPr lang="pl-PL" sz="2000" dirty="0" err="1" smtClean="0">
                <a:solidFill>
                  <a:srgbClr val="000000"/>
                </a:solidFill>
              </a:rPr>
              <a:t>CO</a:t>
            </a:r>
            <a:r>
              <a:rPr lang="pl-PL" sz="2000" baseline="-25000" dirty="0" err="1" smtClean="0">
                <a:solidFill>
                  <a:srgbClr val="000000"/>
                </a:solidFill>
              </a:rPr>
              <a:t>2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+ </a:t>
            </a:r>
            <a:r>
              <a:rPr lang="pl-PL" sz="2000" dirty="0" err="1">
                <a:solidFill>
                  <a:srgbClr val="000000"/>
                </a:solidFill>
              </a:rPr>
              <a:t>O</a:t>
            </a:r>
            <a:r>
              <a:rPr lang="pl-PL" sz="2000" baseline="-25000" dirty="0" err="1">
                <a:solidFill>
                  <a:srgbClr val="000000"/>
                </a:solidFill>
              </a:rPr>
              <a:t>2</a:t>
            </a:r>
            <a:r>
              <a:rPr lang="pl-PL" sz="2000" dirty="0">
                <a:solidFill>
                  <a:srgbClr val="000000"/>
                </a:solidFill>
              </a:rPr>
              <a:t> (</a:t>
            </a:r>
            <a:r>
              <a:rPr lang="pl-PL" sz="2000" dirty="0" err="1">
                <a:solidFill>
                  <a:srgbClr val="000000"/>
                </a:solidFill>
              </a:rPr>
              <a:t>Air</a:t>
            </a:r>
            <a:r>
              <a:rPr lang="pl-PL" sz="2000" dirty="0" smtClean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81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457121"/>
              </p:ext>
            </p:extLst>
          </p:nvPr>
        </p:nvGraphicFramePr>
        <p:xfrm>
          <a:off x="-1" y="744311"/>
          <a:ext cx="9144000" cy="6113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016"/>
                <a:gridCol w="1676875"/>
                <a:gridCol w="1042327"/>
                <a:gridCol w="1317907"/>
                <a:gridCol w="2819875"/>
              </a:tblGrid>
              <a:tr h="605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Production method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latin typeface="+mn-lt"/>
                        </a:rPr>
                        <a:t>Initial composition</a:t>
                      </a:r>
                      <a:endParaRPr lang="pl-PL" sz="1400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Production rate g(H</a:t>
                      </a:r>
                      <a:r>
                        <a:rPr lang="en-GB" sz="1400" kern="100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kern="100" dirty="0">
                          <a:effectLst/>
                          <a:latin typeface="+mn-lt"/>
                        </a:rPr>
                        <a:t>)/h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latin typeface="+mn-lt"/>
                        </a:rPr>
                        <a:t>Energy yield g(H</a:t>
                      </a:r>
                      <a:r>
                        <a:rPr lang="en-GB" sz="1400" kern="1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kern="100">
                          <a:effectLst/>
                          <a:latin typeface="+mn-lt"/>
                        </a:rPr>
                        <a:t>)/kWh</a:t>
                      </a:r>
                      <a:endParaRPr lang="pl-PL" sz="1400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References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25063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Liquid (vaporized) fuels</a:t>
                      </a:r>
                      <a:endParaRPr lang="pl-PL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Water electrolysis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O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 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20 - 40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K. Randolph, U.S. DOE, 2013, [3]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296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Gliding arc (water spray)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 err="1" smtClean="0">
                          <a:effectLst/>
                          <a:latin typeface="+mn-lt"/>
                        </a:rPr>
                        <a:t>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0.004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13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R. 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Burlica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 et al., </a:t>
                      </a:r>
                      <a:r>
                        <a:rPr lang="da-DK" sz="1400" b="1" kern="100" dirty="0">
                          <a:effectLst/>
                          <a:latin typeface="+mn-lt"/>
                        </a:rPr>
                        <a:t>2010, [33]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48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Dielectric </a:t>
                      </a:r>
                      <a:r>
                        <a:rPr lang="en-GB" sz="1400" kern="100" dirty="0" smtClean="0">
                          <a:effectLst/>
                          <a:latin typeface="+mn-lt"/>
                        </a:rPr>
                        <a:t>barrier discharge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CO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baseline="-25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/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</a:t>
                      </a:r>
                      <a:endParaRPr lang="pl-PL" sz="1400" b="1" kern="1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CO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baseline="-25000" dirty="0" smtClean="0">
                          <a:effectLst/>
                          <a:latin typeface="+mn-lt"/>
                        </a:rPr>
                        <a:t> 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+mn-lt"/>
                        </a:rPr>
                        <a:t> 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3.3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6.7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effectLst/>
                          <a:latin typeface="+mn-lt"/>
                        </a:rPr>
                        <a:t>B.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Sarmiento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et al., 2007, [7]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296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Gliding arc (alcohol spray)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176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R. 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Burlica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et al., </a:t>
                      </a:r>
                      <a:r>
                        <a:rPr lang="da-DK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2011, [23]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21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Laval nozzle arc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H</a:t>
                      </a:r>
                      <a:r>
                        <a:rPr lang="pl-PL" sz="1400" b="1" kern="100" baseline="-2500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Du et al.,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2012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[34]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76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Microwave (2.45 GHz) plasma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0.6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0.3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1.4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0.5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J. 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Henriques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 et al., 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2011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[35]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3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Microwave (2.45 GHz) plasma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GB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err="1">
                          <a:effectLst/>
                          <a:latin typeface="+mn-lt"/>
                        </a:rPr>
                        <a:t>5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 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0.55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D. 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Tsyganov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 et al., 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2013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[36]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47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Microwave (2.45 GHz) plasma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+mn-lt"/>
                        </a:rPr>
                        <a:t> 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0.29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0.41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effectLst/>
                          <a:latin typeface="+mn-lt"/>
                        </a:rPr>
                        <a:t>N.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Bundaleska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et al., 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2013, 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[37]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65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Lucida Sans Unicode"/>
                        </a:rPr>
                        <a:t>Microwave (2.45 GHz) plasma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GB" sz="1400" b="1" baseline="-25000" dirty="0" err="1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400" b="1" baseline="-25000" dirty="0" err="1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OH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+ Ar</a:t>
                      </a: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0.37</a:t>
                      </a: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R. Rincon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et al., 2014, [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R1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Microwave (915 MHz) plasma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pl-PL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66.7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22.2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M. Jasinski et al,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[38]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38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Microwave (915 MHz) plasma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CO</a:t>
                      </a:r>
                      <a:r>
                        <a:rPr lang="en-GB" sz="1400" b="1" kern="100" baseline="-25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59.5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11.9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M. Jasinski et al,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[38]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501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Microwave (915 MHz) plasma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CO</a:t>
                      </a:r>
                      <a:r>
                        <a:rPr lang="en-GB" sz="1400" b="1" kern="100" baseline="-25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92.9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18.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M. Jasinski et al,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[38]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501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Microwave 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+mn-cs"/>
                        </a:rPr>
                        <a:t>2.45 GHz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plasma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O+ N</a:t>
                      </a:r>
                      <a:r>
                        <a:rPr lang="pl-PL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43.6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1.8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M. Jasinski et al,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[38]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33743" y="144855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-1" y="6287"/>
            <a:ext cx="9144001" cy="75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2813"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C00000"/>
                </a:solidFill>
              </a:rPr>
              <a:t>Conventional and</a:t>
            </a:r>
            <a:r>
              <a:rPr lang="en-US" sz="2400" b="1" dirty="0">
                <a:solidFill>
                  <a:srgbClr val="C00000"/>
                </a:solidFill>
              </a:rPr>
              <a:t> plasma methods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pl-PL" sz="2400" b="1" dirty="0" err="1">
                <a:solidFill>
                  <a:srgbClr val="C00000"/>
                </a:solidFill>
              </a:rPr>
              <a:t>H</a:t>
            </a:r>
            <a:r>
              <a:rPr lang="pl-PL" sz="2400" b="1" baseline="-25000" dirty="0" err="1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production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000000"/>
                </a:solidFill>
              </a:rPr>
              <a:t>Comparison of the </a:t>
            </a:r>
            <a:r>
              <a:rPr lang="pl-PL" sz="2400" b="1" dirty="0" err="1" smtClean="0">
                <a:solidFill>
                  <a:srgbClr val="000000"/>
                </a:solidFill>
              </a:rPr>
              <a:t>production</a:t>
            </a:r>
            <a:r>
              <a:rPr lang="pl-PL" sz="2400" b="1" dirty="0" smtClean="0">
                <a:solidFill>
                  <a:srgbClr val="000000"/>
                </a:solidFill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</a:rPr>
              <a:t>rates</a:t>
            </a:r>
            <a:r>
              <a:rPr lang="pl-PL" sz="2400" b="1" dirty="0" smtClean="0">
                <a:solidFill>
                  <a:srgbClr val="000000"/>
                </a:solidFill>
              </a:rPr>
              <a:t> and </a:t>
            </a:r>
            <a:r>
              <a:rPr lang="en-GB" sz="2400" b="1" dirty="0" smtClean="0">
                <a:solidFill>
                  <a:srgbClr val="000000"/>
                </a:solidFill>
              </a:rPr>
              <a:t>energy </a:t>
            </a:r>
            <a:r>
              <a:rPr lang="en-GB" sz="2400" b="1" dirty="0">
                <a:solidFill>
                  <a:srgbClr val="000000"/>
                </a:solidFill>
              </a:rPr>
              <a:t>yield</a:t>
            </a:r>
            <a:r>
              <a:rPr lang="pl-PL" sz="2400" b="1" dirty="0" smtClean="0">
                <a:solidFill>
                  <a:srgbClr val="000000"/>
                </a:solidFill>
              </a:rPr>
              <a:t>s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endParaRPr lang="pl-PL" sz="1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417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7548" y="1217607"/>
            <a:ext cx="9126452" cy="51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85750" indent="-285750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The investigations </a:t>
            </a:r>
            <a:r>
              <a:rPr lang="en-US" sz="1800" dirty="0" smtClean="0">
                <a:solidFill>
                  <a:srgbClr val="000099"/>
                </a:solidFill>
              </a:rPr>
              <a:t>showed </a:t>
            </a:r>
            <a:r>
              <a:rPr lang="pl-PL" sz="1800" dirty="0" err="1" smtClean="0">
                <a:solidFill>
                  <a:srgbClr val="000099"/>
                </a:solidFill>
              </a:rPr>
              <a:t>some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advantages of using the metal-cylinder-based MPS</a:t>
            </a:r>
            <a:r>
              <a:rPr lang="pl-PL" sz="1800" dirty="0" smtClean="0">
                <a:solidFill>
                  <a:srgbClr val="000000"/>
                </a:solidFill>
              </a:rPr>
              <a:t>: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>
                <a:solidFill>
                  <a:srgbClr val="003399"/>
                </a:solidFill>
              </a:rPr>
              <a:t>O</a:t>
            </a:r>
            <a:r>
              <a:rPr lang="en-US" sz="1800" dirty="0" err="1" smtClean="0">
                <a:solidFill>
                  <a:srgbClr val="003399"/>
                </a:solidFill>
              </a:rPr>
              <a:t>pera</a:t>
            </a:r>
            <a:r>
              <a:rPr lang="pl-PL" sz="1800" dirty="0" err="1" smtClean="0">
                <a:solidFill>
                  <a:srgbClr val="003399"/>
                </a:solidFill>
              </a:rPr>
              <a:t>tion</a:t>
            </a:r>
            <a:r>
              <a:rPr lang="pl-PL" sz="1800" dirty="0" smtClean="0">
                <a:solidFill>
                  <a:srgbClr val="003399"/>
                </a:solidFill>
              </a:rPr>
              <a:t> with</a:t>
            </a:r>
            <a:r>
              <a:rPr lang="en-US" sz="1800" dirty="0" smtClean="0">
                <a:solidFill>
                  <a:srgbClr val="003399"/>
                </a:solidFill>
              </a:rPr>
              <a:t> </a:t>
            </a:r>
            <a:r>
              <a:rPr lang="pl-PL" sz="1800" dirty="0" err="1" smtClean="0">
                <a:solidFill>
                  <a:srgbClr val="003399"/>
                </a:solidFill>
              </a:rPr>
              <a:t>various</a:t>
            </a:r>
            <a:r>
              <a:rPr lang="en-US" sz="1800" dirty="0" smtClean="0">
                <a:solidFill>
                  <a:srgbClr val="003399"/>
                </a:solidFill>
              </a:rPr>
              <a:t> gases (</a:t>
            </a:r>
            <a:r>
              <a:rPr lang="en-US" sz="1800" dirty="0" err="1" smtClean="0">
                <a:solidFill>
                  <a:srgbClr val="003399"/>
                </a:solidFill>
              </a:rPr>
              <a:t>N</a:t>
            </a:r>
            <a:r>
              <a:rPr lang="en-US" sz="1800" baseline="-25000" dirty="0" err="1" smtClean="0">
                <a:solidFill>
                  <a:srgbClr val="003399"/>
                </a:solidFill>
              </a:rPr>
              <a:t>2</a:t>
            </a:r>
            <a:r>
              <a:rPr lang="en-US" sz="1800" dirty="0" smtClean="0">
                <a:solidFill>
                  <a:srgbClr val="003399"/>
                </a:solidFill>
              </a:rPr>
              <a:t>, </a:t>
            </a:r>
            <a:r>
              <a:rPr lang="en-US" sz="1800" dirty="0" err="1" smtClean="0">
                <a:solidFill>
                  <a:srgbClr val="003399"/>
                </a:solidFill>
              </a:rPr>
              <a:t>Ar</a:t>
            </a:r>
            <a:r>
              <a:rPr lang="en-US" sz="1800" dirty="0" smtClean="0">
                <a:solidFill>
                  <a:srgbClr val="003399"/>
                </a:solidFill>
              </a:rPr>
              <a:t>, CO</a:t>
            </a:r>
            <a:r>
              <a:rPr lang="en-US" sz="1800" baseline="-25000" dirty="0" smtClean="0">
                <a:solidFill>
                  <a:srgbClr val="003399"/>
                </a:solidFill>
              </a:rPr>
              <a:t>2</a:t>
            </a:r>
            <a:r>
              <a:rPr lang="en-US" sz="1800" dirty="0" smtClean="0">
                <a:solidFill>
                  <a:srgbClr val="003399"/>
                </a:solidFill>
              </a:rPr>
              <a:t>) and mixtures</a:t>
            </a:r>
            <a:r>
              <a:rPr lang="pl-PL" sz="1800" dirty="0" smtClean="0">
                <a:solidFill>
                  <a:srgbClr val="003399"/>
                </a:solidFill>
              </a:rPr>
              <a:t> with </a:t>
            </a:r>
            <a:r>
              <a:rPr lang="pl-PL" sz="1800" dirty="0" err="1" smtClean="0">
                <a:solidFill>
                  <a:srgbClr val="003399"/>
                </a:solidFill>
              </a:rPr>
              <a:t>alcohols</a:t>
            </a:r>
            <a:endParaRPr lang="pl-PL" sz="1800" dirty="0" smtClean="0">
              <a:solidFill>
                <a:srgbClr val="003399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>
                <a:solidFill>
                  <a:srgbClr val="003399"/>
                </a:solidFill>
              </a:rPr>
              <a:t>H</a:t>
            </a:r>
            <a:r>
              <a:rPr lang="en-US" sz="1800" dirty="0" err="1" smtClean="0">
                <a:solidFill>
                  <a:srgbClr val="003399"/>
                </a:solidFill>
              </a:rPr>
              <a:t>igh</a:t>
            </a:r>
            <a:r>
              <a:rPr lang="en-US" sz="1800" dirty="0" smtClean="0">
                <a:solidFill>
                  <a:srgbClr val="003399"/>
                </a:solidFill>
              </a:rPr>
              <a:t> gas flow rates at atmospheric pressure</a:t>
            </a:r>
            <a:endParaRPr lang="pl-PL" sz="1800" dirty="0" smtClean="0">
              <a:solidFill>
                <a:srgbClr val="003399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>
                <a:solidFill>
                  <a:srgbClr val="003399"/>
                </a:solidFill>
              </a:rPr>
              <a:t>M</a:t>
            </a:r>
            <a:r>
              <a:rPr lang="en-US" sz="1800" dirty="0" err="1" smtClean="0">
                <a:solidFill>
                  <a:srgbClr val="003399"/>
                </a:solidFill>
              </a:rPr>
              <a:t>icrowave</a:t>
            </a:r>
            <a:r>
              <a:rPr lang="en-US" sz="1800" dirty="0" smtClean="0">
                <a:solidFill>
                  <a:srgbClr val="003399"/>
                </a:solidFill>
              </a:rPr>
              <a:t> power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3399"/>
                </a:solidFill>
              </a:rPr>
              <a:t>of </a:t>
            </a:r>
            <a:r>
              <a:rPr lang="pl-PL" sz="1800" dirty="0" err="1" smtClean="0">
                <a:solidFill>
                  <a:srgbClr val="003399"/>
                </a:solidFill>
              </a:rPr>
              <a:t>several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3399"/>
                </a:solidFill>
              </a:rPr>
              <a:t>kW</a:t>
            </a:r>
            <a:endParaRPr lang="pl-PL" sz="1800" dirty="0" smtClean="0">
              <a:solidFill>
                <a:srgbClr val="003399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err="1" smtClean="0">
                <a:solidFill>
                  <a:srgbClr val="003399"/>
                </a:solidFill>
              </a:rPr>
              <a:t>Various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pl-PL" sz="1800" dirty="0" err="1" smtClean="0">
                <a:solidFill>
                  <a:srgbClr val="003399"/>
                </a:solidFill>
              </a:rPr>
              <a:t>plasma-chemical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pl-PL" sz="1800" dirty="0" err="1" smtClean="0">
                <a:solidFill>
                  <a:srgbClr val="003399"/>
                </a:solidFill>
              </a:rPr>
              <a:t>processes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pl-PL" sz="1800" dirty="0" err="1" smtClean="0">
                <a:solidFill>
                  <a:srgbClr val="003399"/>
                </a:solidFill>
              </a:rPr>
              <a:t>can</a:t>
            </a:r>
            <a:r>
              <a:rPr lang="pl-PL" sz="1800" dirty="0" smtClean="0">
                <a:solidFill>
                  <a:srgbClr val="003399"/>
                </a:solidFill>
              </a:rPr>
              <a:t> be </a:t>
            </a:r>
            <a:r>
              <a:rPr lang="pl-PL" sz="1800" dirty="0" err="1" smtClean="0">
                <a:solidFill>
                  <a:srgbClr val="003399"/>
                </a:solidFill>
              </a:rPr>
              <a:t>realized</a:t>
            </a:r>
            <a:endParaRPr lang="en-US" sz="1800" dirty="0" smtClean="0">
              <a:solidFill>
                <a:srgbClr val="003399"/>
              </a:solidFill>
            </a:endParaRPr>
          </a:p>
          <a:p>
            <a:pPr marL="285750" indent="-285750" algn="just">
              <a:spcBef>
                <a:spcPts val="16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>
                <a:solidFill>
                  <a:srgbClr val="003399"/>
                </a:solidFill>
              </a:rPr>
              <a:t>S</a:t>
            </a:r>
            <a:r>
              <a:rPr lang="en-GB" sz="1800" dirty="0" err="1">
                <a:solidFill>
                  <a:srgbClr val="003399"/>
                </a:solidFill>
              </a:rPr>
              <a:t>oot</a:t>
            </a:r>
            <a:r>
              <a:rPr lang="en-GB" sz="1800" dirty="0">
                <a:solidFill>
                  <a:srgbClr val="003399"/>
                </a:solidFill>
              </a:rPr>
              <a:t> production occurred </a:t>
            </a:r>
            <a:r>
              <a:rPr lang="pl-PL" sz="1800" dirty="0" err="1">
                <a:solidFill>
                  <a:srgbClr val="003399"/>
                </a:solidFill>
              </a:rPr>
              <a:t>at</a:t>
            </a:r>
            <a:r>
              <a:rPr lang="pl-PL" sz="1800" dirty="0">
                <a:solidFill>
                  <a:srgbClr val="003399"/>
                </a:solidFill>
              </a:rPr>
              <a:t> </a:t>
            </a:r>
            <a:r>
              <a:rPr lang="pl-PL" sz="1800" dirty="0" smtClean="0">
                <a:solidFill>
                  <a:srgbClr val="003399"/>
                </a:solidFill>
              </a:rPr>
              <a:t>the </a:t>
            </a:r>
            <a:r>
              <a:rPr lang="pl-PL" sz="1800" dirty="0" err="1" smtClean="0">
                <a:solidFill>
                  <a:srgbClr val="003399"/>
                </a:solidFill>
              </a:rPr>
              <a:t>pyrolysis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pl-PL" sz="1800" dirty="0">
                <a:solidFill>
                  <a:srgbClr val="003399"/>
                </a:solidFill>
              </a:rPr>
              <a:t>of</a:t>
            </a:r>
            <a:r>
              <a:rPr lang="en-GB" sz="1800" dirty="0">
                <a:solidFill>
                  <a:srgbClr val="003399"/>
                </a:solidFill>
              </a:rPr>
              <a:t> isopropanol</a:t>
            </a:r>
            <a:r>
              <a:rPr lang="en-GB" sz="1800" dirty="0">
                <a:solidFill>
                  <a:srgbClr val="000000"/>
                </a:solidFill>
              </a:rPr>
              <a:t>, even at a </a:t>
            </a:r>
            <a:r>
              <a:rPr lang="pl-PL" sz="1800" dirty="0" err="1">
                <a:solidFill>
                  <a:srgbClr val="000000"/>
                </a:solidFill>
              </a:rPr>
              <a:t>low</a:t>
            </a:r>
            <a:r>
              <a:rPr lang="en-GB" sz="1800" dirty="0">
                <a:solidFill>
                  <a:srgbClr val="000000"/>
                </a:solidFill>
              </a:rPr>
              <a:t> isopropanol </a:t>
            </a:r>
            <a:r>
              <a:rPr lang="en-GB" sz="1800" dirty="0" err="1">
                <a:solidFill>
                  <a:srgbClr val="000000"/>
                </a:solidFill>
              </a:rPr>
              <a:t>vapo</a:t>
            </a:r>
            <a:r>
              <a:rPr lang="pl-PL" sz="1800" dirty="0">
                <a:solidFill>
                  <a:srgbClr val="000000"/>
                </a:solidFill>
              </a:rPr>
              <a:t>u</a:t>
            </a:r>
            <a:r>
              <a:rPr lang="en-GB" sz="1800" dirty="0">
                <a:solidFill>
                  <a:srgbClr val="000000"/>
                </a:solidFill>
              </a:rPr>
              <a:t>r flow rate of 0.4 kg/h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endParaRPr lang="pl-PL" sz="18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800" dirty="0" smtClean="0">
                <a:solidFill>
                  <a:srgbClr val="003399"/>
                </a:solidFill>
              </a:rPr>
              <a:t>The axial </a:t>
            </a:r>
            <a:r>
              <a:rPr lang="pl-PL" sz="1800" dirty="0" err="1" smtClean="0">
                <a:solidFill>
                  <a:srgbClr val="003399"/>
                </a:solidFill>
              </a:rPr>
              <a:t>delivery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3399"/>
                </a:solidFill>
              </a:rPr>
              <a:t>of </a:t>
            </a:r>
            <a:r>
              <a:rPr lang="pl-PL" sz="1800" dirty="0" err="1" smtClean="0">
                <a:solidFill>
                  <a:srgbClr val="003399"/>
                </a:solidFill>
              </a:rPr>
              <a:t>alcohols</a:t>
            </a:r>
            <a:r>
              <a:rPr lang="pl-PL" sz="1800" dirty="0" smtClean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3399"/>
                </a:solidFill>
              </a:rPr>
              <a:t>into the plasma </a:t>
            </a:r>
            <a:r>
              <a:rPr lang="pl-PL" sz="1800" dirty="0" err="1" smtClean="0">
                <a:solidFill>
                  <a:srgbClr val="000099"/>
                </a:solidFill>
              </a:rPr>
              <a:t>improved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microwaves penetration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err="1" smtClean="0">
                <a:solidFill>
                  <a:srgbClr val="000099"/>
                </a:solidFill>
              </a:rPr>
              <a:t>into</a:t>
            </a:r>
            <a:r>
              <a:rPr lang="pl-PL" sz="1800" dirty="0" smtClean="0">
                <a:solidFill>
                  <a:srgbClr val="000099"/>
                </a:solidFill>
              </a:rPr>
              <a:t> the </a:t>
            </a:r>
            <a:r>
              <a:rPr lang="pl-PL" sz="1800" dirty="0" err="1" smtClean="0">
                <a:solidFill>
                  <a:srgbClr val="000099"/>
                </a:solidFill>
              </a:rPr>
              <a:t>reactor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err="1" smtClean="0">
                <a:solidFill>
                  <a:srgbClr val="000099"/>
                </a:solidFill>
              </a:rPr>
              <a:t>tube</a:t>
            </a:r>
            <a:r>
              <a:rPr lang="pl-PL" sz="1800" dirty="0" smtClean="0">
                <a:solidFill>
                  <a:srgbClr val="000099"/>
                </a:solidFill>
              </a:rPr>
              <a:t>, </a:t>
            </a:r>
            <a:r>
              <a:rPr lang="pl-PL" sz="1800" dirty="0" err="1" smtClean="0">
                <a:solidFill>
                  <a:srgbClr val="000099"/>
                </a:solidFill>
              </a:rPr>
              <a:t>reducing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err="1" smtClean="0">
                <a:solidFill>
                  <a:srgbClr val="000099"/>
                </a:solidFill>
              </a:rPr>
              <a:t>soot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err="1" smtClean="0">
                <a:solidFill>
                  <a:srgbClr val="000099"/>
                </a:solidFill>
              </a:rPr>
              <a:t>deposits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lvl="1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The best results of hydrogen production rate and energy yield </a:t>
            </a:r>
            <a:r>
              <a:rPr lang="pl-PL" sz="1800" b="1" dirty="0" smtClean="0">
                <a:solidFill>
                  <a:srgbClr val="000000"/>
                </a:solidFill>
              </a:rPr>
              <a:t>for </a:t>
            </a:r>
            <a:r>
              <a:rPr lang="pl-PL" sz="1800" b="1" dirty="0" err="1" smtClean="0">
                <a:solidFill>
                  <a:srgbClr val="000000"/>
                </a:solidFill>
              </a:rPr>
              <a:t>ethanol</a:t>
            </a:r>
            <a:r>
              <a:rPr lang="pl-PL" sz="1800" b="1" dirty="0" smtClean="0">
                <a:solidFill>
                  <a:srgbClr val="000000"/>
                </a:solidFill>
              </a:rPr>
              <a:t> (</a:t>
            </a:r>
            <a:r>
              <a:rPr lang="pl-PL" sz="1800" b="1" dirty="0" err="1" smtClean="0">
                <a:solidFill>
                  <a:srgbClr val="000000"/>
                </a:solidFill>
              </a:rPr>
              <a:t>pyrolysis</a:t>
            </a:r>
            <a:r>
              <a:rPr lang="pl-PL" sz="1800" b="1" dirty="0" smtClean="0">
                <a:solidFill>
                  <a:srgbClr val="000000"/>
                </a:solidFill>
              </a:rPr>
              <a:t>) </a:t>
            </a:r>
            <a:r>
              <a:rPr lang="en-US" sz="1800" b="1" dirty="0" smtClean="0">
                <a:solidFill>
                  <a:srgbClr val="000000"/>
                </a:solidFill>
              </a:rPr>
              <a:t>were </a:t>
            </a:r>
            <a:r>
              <a:rPr lang="pl-PL" sz="1800" b="1" dirty="0" smtClean="0">
                <a:solidFill>
                  <a:srgbClr val="000099"/>
                </a:solidFill>
              </a:rPr>
              <a:t>66.7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</a:t>
            </a:r>
            <a:r>
              <a:rPr lang="en-US" sz="1800" b="1" dirty="0" err="1" smtClean="0">
                <a:solidFill>
                  <a:srgbClr val="000099"/>
                </a:solidFill>
              </a:rPr>
              <a:t>H</a:t>
            </a:r>
            <a:r>
              <a:rPr lang="en-US" sz="1800" b="1" baseline="-25000" dirty="0" err="1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)/h and 2</a:t>
            </a:r>
            <a:r>
              <a:rPr lang="pl-PL" sz="1800" b="1" dirty="0" smtClean="0">
                <a:solidFill>
                  <a:srgbClr val="000099"/>
                </a:solidFill>
              </a:rPr>
              <a:t>2.2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</a:t>
            </a:r>
            <a:r>
              <a:rPr lang="en-US" sz="1800" b="1" dirty="0" err="1" smtClean="0">
                <a:solidFill>
                  <a:srgbClr val="000099"/>
                </a:solidFill>
              </a:rPr>
              <a:t>H</a:t>
            </a:r>
            <a:r>
              <a:rPr lang="en-US" sz="1800" b="1" baseline="-25000" dirty="0" err="1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)/kWh</a:t>
            </a:r>
            <a:r>
              <a:rPr lang="en-US" sz="1800" b="1" dirty="0" smtClean="0">
                <a:solidFill>
                  <a:srgbClr val="000000"/>
                </a:solidFill>
              </a:rPr>
              <a:t>,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respectively</a:t>
            </a:r>
            <a:r>
              <a:rPr lang="pl-PL" sz="1800" b="1" dirty="0" smtClean="0">
                <a:solidFill>
                  <a:srgbClr val="000000"/>
                </a:solidFill>
              </a:rPr>
              <a:t>, and for </a:t>
            </a:r>
            <a:r>
              <a:rPr lang="pl-PL" sz="1800" b="1" dirty="0" err="1" smtClean="0">
                <a:solidFill>
                  <a:srgbClr val="000000"/>
                </a:solidFill>
              </a:rPr>
              <a:t>isopropanol</a:t>
            </a:r>
            <a:r>
              <a:rPr lang="pl-PL" sz="1800" b="1" dirty="0" smtClean="0">
                <a:solidFill>
                  <a:srgbClr val="000000"/>
                </a:solidFill>
              </a:rPr>
              <a:t> (</a:t>
            </a:r>
            <a:r>
              <a:rPr lang="pl-PL" sz="1800" b="1" dirty="0" err="1" smtClean="0">
                <a:solidFill>
                  <a:srgbClr val="000000"/>
                </a:solidFill>
              </a:rPr>
              <a:t>dry</a:t>
            </a:r>
            <a:r>
              <a:rPr lang="pl-PL" sz="1800" b="1" dirty="0" smtClean="0">
                <a:solidFill>
                  <a:srgbClr val="000000"/>
                </a:solidFill>
              </a:rPr>
              <a:t> reforming) - </a:t>
            </a:r>
            <a:r>
              <a:rPr lang="pl-PL" sz="1800" b="1" dirty="0" smtClean="0">
                <a:solidFill>
                  <a:srgbClr val="000099"/>
                </a:solidFill>
              </a:rPr>
              <a:t>92.7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</a:t>
            </a:r>
            <a:r>
              <a:rPr lang="en-US" sz="1800" b="1" dirty="0" err="1" smtClean="0">
                <a:solidFill>
                  <a:srgbClr val="000099"/>
                </a:solidFill>
              </a:rPr>
              <a:t>H</a:t>
            </a:r>
            <a:r>
              <a:rPr lang="en-US" sz="1800" b="1" baseline="-25000" dirty="0" err="1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)/h and </a:t>
            </a:r>
            <a:r>
              <a:rPr lang="pl-PL" sz="1800" b="1" dirty="0" smtClean="0">
                <a:solidFill>
                  <a:srgbClr val="000099"/>
                </a:solidFill>
              </a:rPr>
              <a:t>18.6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</a:t>
            </a:r>
            <a:r>
              <a:rPr lang="en-US" sz="1800" b="1" dirty="0" err="1" smtClean="0">
                <a:solidFill>
                  <a:srgbClr val="000099"/>
                </a:solidFill>
              </a:rPr>
              <a:t>H</a:t>
            </a:r>
            <a:r>
              <a:rPr lang="en-US" sz="1800" b="1" baseline="-25000" dirty="0" err="1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)/kWh</a:t>
            </a:r>
            <a:r>
              <a:rPr lang="en-US" sz="1800" b="1" dirty="0" smtClean="0">
                <a:solidFill>
                  <a:srgbClr val="000000"/>
                </a:solidFill>
              </a:rPr>
              <a:t>, respectively</a:t>
            </a:r>
            <a:endParaRPr lang="pl-PL" sz="1800" b="1" dirty="0" smtClean="0">
              <a:solidFill>
                <a:srgbClr val="000000"/>
              </a:solidFill>
            </a:endParaRPr>
          </a:p>
          <a:p>
            <a:pPr marL="285750" lvl="1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b="1" dirty="0" smtClean="0">
                <a:solidFill>
                  <a:srgbClr val="000000"/>
                </a:solidFill>
              </a:rPr>
              <a:t>The </a:t>
            </a:r>
            <a:r>
              <a:rPr lang="pl-PL" sz="1800" b="1" dirty="0" err="1" smtClean="0">
                <a:solidFill>
                  <a:srgbClr val="000000"/>
                </a:solidFill>
              </a:rPr>
              <a:t>results</a:t>
            </a:r>
            <a:r>
              <a:rPr lang="pl-PL" sz="1800" b="1" dirty="0" smtClean="0">
                <a:solidFill>
                  <a:srgbClr val="000000"/>
                </a:solidFill>
              </a:rPr>
              <a:t> do not </a:t>
            </a:r>
            <a:r>
              <a:rPr lang="pl-PL" sz="1800" b="1" dirty="0" err="1" smtClean="0">
                <a:solidFill>
                  <a:srgbClr val="000000"/>
                </a:solidFill>
              </a:rPr>
              <a:t>approach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DOE’s</a:t>
            </a:r>
            <a:r>
              <a:rPr lang="pl-PL" sz="1800" b="1" dirty="0" smtClean="0">
                <a:solidFill>
                  <a:srgbClr val="000000"/>
                </a:solidFill>
              </a:rPr>
              <a:t> 2020 target (</a:t>
            </a:r>
            <a:r>
              <a:rPr lang="pl-PL" sz="1800" b="1" dirty="0" err="1" smtClean="0">
                <a:solidFill>
                  <a:srgbClr val="000000"/>
                </a:solidFill>
              </a:rPr>
              <a:t>H</a:t>
            </a:r>
            <a:r>
              <a:rPr lang="pl-PL" sz="1800" b="1" baseline="-25000" dirty="0" err="1" smtClean="0">
                <a:solidFill>
                  <a:srgbClr val="000000"/>
                </a:solidFill>
              </a:rPr>
              <a:t>2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energy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yield</a:t>
            </a:r>
            <a:r>
              <a:rPr lang="pl-PL" sz="1800" b="1" dirty="0" smtClean="0">
                <a:solidFill>
                  <a:srgbClr val="000000"/>
                </a:solidFill>
              </a:rPr>
              <a:t/>
            </a:r>
            <a:br>
              <a:rPr lang="pl-PL" sz="1800" b="1" dirty="0" smtClean="0">
                <a:solidFill>
                  <a:srgbClr val="000000"/>
                </a:solidFill>
              </a:rPr>
            </a:br>
            <a:r>
              <a:rPr lang="pl-PL" sz="1800" b="1" dirty="0" smtClean="0">
                <a:solidFill>
                  <a:srgbClr val="000000"/>
                </a:solidFill>
              </a:rPr>
              <a:t>of 60 </a:t>
            </a:r>
            <a:r>
              <a:rPr lang="pl-PL" sz="1800" b="1" dirty="0">
                <a:solidFill>
                  <a:srgbClr val="000000"/>
                </a:solidFill>
              </a:rPr>
              <a:t>g</a:t>
            </a:r>
            <a:r>
              <a:rPr lang="en-US" sz="1800" b="1" dirty="0">
                <a:solidFill>
                  <a:srgbClr val="000000"/>
                </a:solidFill>
              </a:rPr>
              <a:t>(</a:t>
            </a:r>
            <a:r>
              <a:rPr lang="en-US" sz="1800" b="1" dirty="0" err="1">
                <a:solidFill>
                  <a:srgbClr val="000000"/>
                </a:solidFill>
              </a:rPr>
              <a:t>H</a:t>
            </a:r>
            <a:r>
              <a:rPr lang="en-US" sz="1800" b="1" baseline="-25000" dirty="0" err="1">
                <a:solidFill>
                  <a:srgbClr val="000000"/>
                </a:solidFill>
              </a:rPr>
              <a:t>2</a:t>
            </a:r>
            <a:r>
              <a:rPr lang="en-US" sz="1800" b="1" dirty="0">
                <a:solidFill>
                  <a:srgbClr val="000000"/>
                </a:solidFill>
              </a:rPr>
              <a:t>)/kWh</a:t>
            </a:r>
            <a:r>
              <a:rPr lang="pl-PL" sz="1800" b="1" dirty="0" smtClean="0">
                <a:solidFill>
                  <a:srgbClr val="000000"/>
                </a:solidFill>
              </a:rPr>
              <a:t>). Not </a:t>
            </a:r>
            <a:r>
              <a:rPr lang="pl-PL" sz="1800" b="1" dirty="0" err="1" smtClean="0">
                <a:solidFill>
                  <a:srgbClr val="000000"/>
                </a:solidFill>
              </a:rPr>
              <a:t>yet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or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never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will</a:t>
            </a:r>
            <a:r>
              <a:rPr lang="pl-PL" sz="1800" b="1" dirty="0" smtClean="0">
                <a:solidFill>
                  <a:srgbClr val="000000"/>
                </a:solidFill>
              </a:rPr>
              <a:t>?</a:t>
            </a:r>
          </a:p>
          <a:p>
            <a:pPr marL="285750" lvl="1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25473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 smtClean="0">
                <a:solidFill>
                  <a:srgbClr val="C00000"/>
                </a:solidFill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xmlns="" val="219896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184150" y="549275"/>
            <a:ext cx="895985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35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 marL="342900" indent="-336550"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 marL="342900" indent="-336550" algn="just">
              <a:lnSpc>
                <a:spcPct val="150000"/>
              </a:lnSpc>
              <a:spcBef>
                <a:spcPts val="4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 marL="342900" indent="-336550" algn="just">
              <a:lnSpc>
                <a:spcPct val="15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 marL="342900" indent="-336550" algn="just">
              <a:lnSpc>
                <a:spcPct val="15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 marL="342900" indent="-336550">
              <a:lnSpc>
                <a:spcPct val="9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1600">
              <a:solidFill>
                <a:srgbClr val="000000"/>
              </a:solidFill>
            </a:endParaRPr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0" y="245336"/>
            <a:ext cx="9144000" cy="65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 algn="ctr">
              <a:spcBef>
                <a:spcPts val="35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3600" b="1" dirty="0" err="1">
                <a:solidFill>
                  <a:srgbClr val="C00000"/>
                </a:solidFill>
              </a:rPr>
              <a:t>Thank</a:t>
            </a:r>
            <a:r>
              <a:rPr lang="pl-PL" sz="3600" b="1" dirty="0">
                <a:solidFill>
                  <a:srgbClr val="C00000"/>
                </a:solidFill>
              </a:rPr>
              <a:t> </a:t>
            </a:r>
            <a:r>
              <a:rPr lang="pl-PL" sz="3600" b="1" dirty="0" err="1">
                <a:solidFill>
                  <a:srgbClr val="C00000"/>
                </a:solidFill>
              </a:rPr>
              <a:t>you</a:t>
            </a:r>
            <a:r>
              <a:rPr lang="pl-PL" sz="3600" b="1" dirty="0">
                <a:solidFill>
                  <a:srgbClr val="C00000"/>
                </a:solidFill>
              </a:rPr>
              <a:t> for </a:t>
            </a:r>
            <a:r>
              <a:rPr lang="pl-PL" sz="3600" b="1" dirty="0" err="1">
                <a:solidFill>
                  <a:srgbClr val="C00000"/>
                </a:solidFill>
              </a:rPr>
              <a:t>your</a:t>
            </a:r>
            <a:r>
              <a:rPr lang="pl-PL" sz="3600" b="1" dirty="0">
                <a:solidFill>
                  <a:srgbClr val="C00000"/>
                </a:solidFill>
              </a:rPr>
              <a:t> </a:t>
            </a:r>
            <a:r>
              <a:rPr lang="pl-PL" sz="3600" b="1" dirty="0" err="1">
                <a:solidFill>
                  <a:srgbClr val="C00000"/>
                </a:solidFill>
              </a:rPr>
              <a:t>attention</a:t>
            </a:r>
            <a:r>
              <a:rPr lang="pl-PL" sz="3600" b="1" dirty="0">
                <a:solidFill>
                  <a:srgbClr val="C00000"/>
                </a:solidFill>
              </a:rPr>
              <a:t>!</a:t>
            </a:r>
          </a:p>
          <a:p>
            <a:pPr marL="342900" indent="-336550" algn="ctr">
              <a:spcBef>
                <a:spcPts val="35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3200" dirty="0">
              <a:solidFill>
                <a:srgbClr val="C00000"/>
              </a:solidFill>
            </a:endParaRPr>
          </a:p>
          <a:p>
            <a:pPr marL="342900" indent="-336550" algn="ctr"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3200" dirty="0">
              <a:solidFill>
                <a:srgbClr val="C00000"/>
              </a:solidFill>
            </a:endParaRPr>
          </a:p>
          <a:p>
            <a:pPr marL="342900" indent="-336550" algn="ctr">
              <a:lnSpc>
                <a:spcPct val="150000"/>
              </a:lnSpc>
              <a:spcBef>
                <a:spcPts val="4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3200" dirty="0">
              <a:solidFill>
                <a:srgbClr val="C00000"/>
              </a:solidFill>
            </a:endParaRPr>
          </a:p>
          <a:p>
            <a:pPr marL="342900" indent="-336550" algn="ctr">
              <a:lnSpc>
                <a:spcPct val="15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3200" dirty="0">
              <a:solidFill>
                <a:srgbClr val="C00000"/>
              </a:solidFill>
            </a:endParaRPr>
          </a:p>
          <a:p>
            <a:pPr marL="342900" indent="-336550" algn="ctr">
              <a:lnSpc>
                <a:spcPct val="15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3200" dirty="0">
              <a:solidFill>
                <a:srgbClr val="C00000"/>
              </a:solidFill>
            </a:endParaRPr>
          </a:p>
          <a:p>
            <a:pPr marL="342900" indent="-336550" algn="ctr">
              <a:lnSpc>
                <a:spcPct val="9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6325" name="Picture 22" descr="Dariusz Czylkow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831" y="2214563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3" descr="Bartosz Hryc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3233" y="2214563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24" descr="Mariusz Jasi&amp;nacute;s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024" y="2214563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5" descr="Jerzy Mizeraczy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555" y="2214563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6" descr="Miros&amp;lstrok;aw Wojciech Do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1632" y="2214563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Rectangle 6"/>
          <p:cNvSpPr>
            <a:spLocks noChangeArrowheads="1"/>
          </p:cNvSpPr>
          <p:nvPr/>
        </p:nvSpPr>
        <p:spPr bwMode="auto">
          <a:xfrm>
            <a:off x="0" y="3797711"/>
            <a:ext cx="9144000" cy="64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800" dirty="0" smtClean="0">
                <a:latin typeface="Arial Narrow" panose="020B0606020202030204" pitchFamily="34" charset="0"/>
              </a:rPr>
              <a:t>     </a:t>
            </a:r>
            <a:r>
              <a:rPr lang="pl-PL" sz="2200" b="1" dirty="0" smtClean="0">
                <a:latin typeface="Arial Narrow" panose="020B0606020202030204" pitchFamily="34" charset="0"/>
              </a:rPr>
              <a:t> R. </a:t>
            </a:r>
            <a:r>
              <a:rPr lang="pl-PL" sz="2200" b="1" dirty="0" err="1" smtClean="0">
                <a:latin typeface="Arial Narrow" panose="020B0606020202030204" pitchFamily="34" charset="0"/>
              </a:rPr>
              <a:t>Miotk</a:t>
            </a:r>
            <a:r>
              <a:rPr lang="pl-PL" sz="2200" b="1" baseline="30000" dirty="0" err="1" smtClean="0">
                <a:latin typeface="Arial Narrow" panose="020B0606020202030204" pitchFamily="34" charset="0"/>
              </a:rPr>
              <a:t>1</a:t>
            </a:r>
            <a:r>
              <a:rPr lang="pl-PL" sz="2200" b="1" dirty="0" smtClean="0">
                <a:latin typeface="Arial Narrow" panose="020B0606020202030204" pitchFamily="34" charset="0"/>
              </a:rPr>
              <a:t>     B. </a:t>
            </a:r>
            <a:r>
              <a:rPr lang="pl-PL" sz="2200" b="1" dirty="0" err="1" smtClean="0">
                <a:latin typeface="Arial Narrow" panose="020B0606020202030204" pitchFamily="34" charset="0"/>
              </a:rPr>
              <a:t>Hrycak</a:t>
            </a:r>
            <a:r>
              <a:rPr lang="pl-PL" sz="2200" b="1" baseline="30000" dirty="0" err="1" smtClean="0">
                <a:latin typeface="Arial Narrow" panose="020B0606020202030204" pitchFamily="34" charset="0"/>
              </a:rPr>
              <a:t>1</a:t>
            </a:r>
            <a:r>
              <a:rPr lang="pl-PL" sz="2200" b="1" dirty="0" smtClean="0">
                <a:latin typeface="Arial Narrow" panose="020B0606020202030204" pitchFamily="34" charset="0"/>
              </a:rPr>
              <a:t>  D. </a:t>
            </a:r>
            <a:r>
              <a:rPr lang="pl-PL" sz="2200" b="1" dirty="0" err="1" smtClean="0">
                <a:latin typeface="Arial Narrow" panose="020B0606020202030204" pitchFamily="34" charset="0"/>
              </a:rPr>
              <a:t>Czylkowski</a:t>
            </a:r>
            <a:r>
              <a:rPr lang="pl-PL" sz="2200" b="1" baseline="30000" dirty="0" err="1" smtClean="0">
                <a:latin typeface="Arial Narrow" panose="020B0606020202030204" pitchFamily="34" charset="0"/>
              </a:rPr>
              <a:t>1</a:t>
            </a:r>
            <a:r>
              <a:rPr lang="pl-PL" sz="2200" b="1" dirty="0" smtClean="0">
                <a:latin typeface="Arial Narrow" panose="020B0606020202030204" pitchFamily="34" charset="0"/>
              </a:rPr>
              <a:t>   M. </a:t>
            </a:r>
            <a:r>
              <a:rPr lang="pl-PL" sz="2200" b="1" dirty="0" err="1" smtClean="0">
                <a:latin typeface="Arial Narrow" panose="020B0606020202030204" pitchFamily="34" charset="0"/>
              </a:rPr>
              <a:t>Dors</a:t>
            </a:r>
            <a:r>
              <a:rPr lang="pl-PL" sz="2200" b="1" baseline="30000" dirty="0" err="1" smtClean="0">
                <a:latin typeface="Arial Narrow" panose="020B0606020202030204" pitchFamily="34" charset="0"/>
              </a:rPr>
              <a:t>1</a:t>
            </a:r>
            <a:r>
              <a:rPr lang="pl-PL" sz="2200" b="1" dirty="0" smtClean="0">
                <a:latin typeface="Arial Narrow" panose="020B0606020202030204" pitchFamily="34" charset="0"/>
              </a:rPr>
              <a:t>    M. </a:t>
            </a:r>
            <a:r>
              <a:rPr lang="pl-PL" sz="2200" b="1" dirty="0" err="1" smtClean="0">
                <a:latin typeface="Arial Narrow" panose="020B0606020202030204" pitchFamily="34" charset="0"/>
              </a:rPr>
              <a:t>Jasiński</a:t>
            </a:r>
            <a:r>
              <a:rPr lang="pl-PL" sz="2200" b="1" baseline="30000" dirty="0" err="1" smtClean="0">
                <a:latin typeface="Arial Narrow" panose="020B0606020202030204" pitchFamily="34" charset="0"/>
              </a:rPr>
              <a:t>1</a:t>
            </a:r>
            <a:r>
              <a:rPr lang="pl-PL" sz="2200" b="1" dirty="0">
                <a:latin typeface="Arial Narrow" panose="020B0606020202030204" pitchFamily="34" charset="0"/>
              </a:rPr>
              <a:t> </a:t>
            </a:r>
            <a:r>
              <a:rPr lang="pl-PL" sz="2200" b="1" dirty="0" smtClean="0">
                <a:latin typeface="Arial Narrow" panose="020B0606020202030204" pitchFamily="34" charset="0"/>
              </a:rPr>
              <a:t>  J. Mizeraczyk</a:t>
            </a:r>
            <a:r>
              <a:rPr lang="pl-PL" sz="2200" b="1" baseline="30000" dirty="0" smtClean="0">
                <a:latin typeface="Arial Narrow" panose="020B0606020202030204" pitchFamily="34" charset="0"/>
              </a:rPr>
              <a:t>2</a:t>
            </a:r>
            <a:endParaRPr lang="pl-PL" sz="2200" b="1" baseline="30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400" dirty="0">
              <a:solidFill>
                <a:srgbClr val="000000"/>
              </a:solidFill>
            </a:endParaRPr>
          </a:p>
        </p:txBody>
      </p:sp>
      <p:pic>
        <p:nvPicPr>
          <p:cNvPr id="56336" name="Picture 5" descr="Robert Miot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234" y="2214563"/>
            <a:ext cx="1073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9504" y="5086805"/>
            <a:ext cx="9144000" cy="1766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ctr" defTabSz="912813">
              <a:buClr>
                <a:srgbClr val="000000"/>
              </a:buClr>
              <a:buSzPct val="100000"/>
            </a:pPr>
            <a:r>
              <a:rPr lang="pl-PL" sz="1800" b="1" baseline="30000" dirty="0" smtClean="0">
                <a:solidFill>
                  <a:srgbClr val="000099"/>
                </a:solidFill>
                <a:cs typeface="Arial" charset="0"/>
              </a:rPr>
              <a:t>1</a:t>
            </a:r>
            <a:r>
              <a:rPr lang="en-GB" sz="1800" b="1" dirty="0" smtClean="0">
                <a:solidFill>
                  <a:srgbClr val="000099"/>
                </a:solidFill>
                <a:cs typeface="Arial" charset="0"/>
              </a:rPr>
              <a:t>Centre for Plasma and Laser Engineering</a:t>
            </a:r>
            <a:r>
              <a:rPr lang="pl-PL" sz="1800" b="1" dirty="0" smtClean="0">
                <a:solidFill>
                  <a:srgbClr val="000099"/>
                </a:solidFill>
                <a:cs typeface="Arial" charset="0"/>
              </a:rPr>
              <a:t>,</a:t>
            </a:r>
          </a:p>
          <a:p>
            <a:pPr lvl="0" algn="ctr" defTabSz="912813">
              <a:buClr>
                <a:srgbClr val="000000"/>
              </a:buClr>
              <a:buSzPct val="100000"/>
            </a:pPr>
            <a:r>
              <a:rPr lang="en-GB" sz="1800" b="1" dirty="0" smtClean="0">
                <a:solidFill>
                  <a:srgbClr val="000099"/>
                </a:solidFill>
                <a:cs typeface="Arial" charset="0"/>
              </a:rPr>
              <a:t>The </a:t>
            </a:r>
            <a:r>
              <a:rPr lang="en-GB" sz="1800" b="1" dirty="0" err="1" smtClean="0">
                <a:solidFill>
                  <a:srgbClr val="000099"/>
                </a:solidFill>
                <a:cs typeface="Arial" charset="0"/>
              </a:rPr>
              <a:t>Szewalski</a:t>
            </a:r>
            <a:r>
              <a:rPr lang="en-GB" sz="1800" b="1" dirty="0" smtClean="0">
                <a:solidFill>
                  <a:srgbClr val="000099"/>
                </a:solidFill>
                <a:cs typeface="Arial" charset="0"/>
              </a:rPr>
              <a:t> Institute of Fluid-Flow Machinery</a:t>
            </a:r>
            <a:r>
              <a:rPr lang="pl-PL" sz="1800" b="1" dirty="0" smtClean="0">
                <a:solidFill>
                  <a:srgbClr val="000099"/>
                </a:solidFill>
                <a:cs typeface="Arial" charset="0"/>
              </a:rPr>
              <a:t>, </a:t>
            </a:r>
          </a:p>
          <a:p>
            <a:pPr lvl="0" algn="ctr" defTabSz="912813">
              <a:buClr>
                <a:srgbClr val="000000"/>
              </a:buClr>
              <a:buSzPct val="100000"/>
            </a:pPr>
            <a:r>
              <a:rPr lang="en-GB" sz="1800" b="1" dirty="0" smtClean="0">
                <a:solidFill>
                  <a:srgbClr val="000099"/>
                </a:solidFill>
                <a:cs typeface="Arial" charset="0"/>
              </a:rPr>
              <a:t>Polish Academy of  Sciences</a:t>
            </a:r>
            <a:r>
              <a:rPr lang="pl-PL" sz="1800" b="1" dirty="0" smtClean="0">
                <a:solidFill>
                  <a:srgbClr val="000099"/>
                </a:solidFill>
                <a:cs typeface="Arial" charset="0"/>
              </a:rPr>
              <a:t>, </a:t>
            </a:r>
            <a:r>
              <a:rPr lang="en-GB" sz="1800" b="1" dirty="0" err="1" smtClean="0">
                <a:solidFill>
                  <a:srgbClr val="000099"/>
                </a:solidFill>
                <a:cs typeface="Arial" charset="0"/>
              </a:rPr>
              <a:t>Gdańsk</a:t>
            </a:r>
            <a:r>
              <a:rPr lang="en-GB" sz="1800" b="1" dirty="0" smtClean="0">
                <a:solidFill>
                  <a:srgbClr val="000099"/>
                </a:solidFill>
                <a:cs typeface="Arial" charset="0"/>
              </a:rPr>
              <a:t>, Poland</a:t>
            </a:r>
            <a:endParaRPr lang="pl-PL" sz="1800" b="1" dirty="0" smtClean="0">
              <a:solidFill>
                <a:srgbClr val="000099"/>
              </a:solidFill>
              <a:cs typeface="Arial" charset="0"/>
            </a:endParaRPr>
          </a:p>
          <a:p>
            <a:pPr lvl="0" algn="ctr" defTabSz="912813">
              <a:buClr>
                <a:srgbClr val="000000"/>
              </a:buClr>
              <a:buSzPct val="100000"/>
            </a:pPr>
            <a:endParaRPr lang="pl-PL" sz="1800" dirty="0" smtClean="0">
              <a:solidFill>
                <a:srgbClr val="22228B"/>
              </a:solidFill>
            </a:endParaRPr>
          </a:p>
          <a:p>
            <a:pPr lvl="0" algn="ctr" defTabSz="912813">
              <a:buClr>
                <a:srgbClr val="000000"/>
              </a:buClr>
              <a:buSzPct val="100000"/>
            </a:pPr>
            <a:r>
              <a:rPr lang="pl-PL" altLang="ja-JP" sz="1800" b="1" baseline="30000" dirty="0" smtClean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2</a:t>
            </a:r>
            <a:r>
              <a:rPr lang="pl-PL" altLang="ja-JP" sz="1800" b="1" dirty="0" smtClean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Department </a:t>
            </a:r>
            <a: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of Marine Electronics, Gdynia </a:t>
            </a:r>
            <a:r>
              <a:rPr lang="pl-PL" altLang="ja-JP" sz="1800" b="1" dirty="0" err="1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Maritime</a:t>
            </a:r>
            <a: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 University,</a:t>
            </a:r>
            <a:b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</a:br>
            <a:r>
              <a:rPr lang="pl-PL" altLang="ja-JP" sz="1800" b="1" dirty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Gdynia, </a:t>
            </a:r>
            <a:r>
              <a:rPr lang="pl-PL" altLang="ja-JP" sz="1800" b="1" dirty="0" smtClean="0">
                <a:solidFill>
                  <a:srgbClr val="000099"/>
                </a:solidFill>
                <a:ea typeface="ＭＳ Ｐゴシック" panose="020B0600070205080204" pitchFamily="34" charset="-128"/>
                <a:cs typeface="Arial" charset="0"/>
              </a:rPr>
              <a:t>Poland</a:t>
            </a:r>
            <a:endParaRPr lang="pl-PL" altLang="ja-JP" sz="1800" b="1" dirty="0">
              <a:solidFill>
                <a:srgbClr val="000099"/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763" y="5031178"/>
            <a:ext cx="9144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245957"/>
            <a:ext cx="953789" cy="70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327" y="5157192"/>
            <a:ext cx="893169" cy="110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367869" y="1198187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rgbClr val="003399"/>
                </a:solidFill>
              </a:rPr>
              <a:t>Authors</a:t>
            </a:r>
            <a:endParaRPr lang="en-GB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20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230" y="1151599"/>
            <a:ext cx="7752272" cy="50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pole tekstowe 13"/>
          <p:cNvSpPr txBox="1">
            <a:spLocks noChangeArrowheads="1"/>
          </p:cNvSpPr>
          <p:nvPr/>
        </p:nvSpPr>
        <p:spPr bwMode="auto">
          <a:xfrm>
            <a:off x="0" y="6474425"/>
            <a:ext cx="91555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pl-PL" sz="1100" dirty="0" smtClean="0"/>
              <a:t>Jasiński </a:t>
            </a:r>
            <a:r>
              <a:rPr lang="pl-PL" sz="1100" dirty="0"/>
              <a:t>et al., </a:t>
            </a:r>
            <a:r>
              <a:rPr lang="en-GB" sz="1100" i="1" dirty="0"/>
              <a:t>Atmospheric pressure microwave plasma source for </a:t>
            </a:r>
            <a:r>
              <a:rPr lang="pl-PL" sz="1100" i="1" dirty="0" err="1"/>
              <a:t>hydrogen</a:t>
            </a:r>
            <a:r>
              <a:rPr lang="pl-PL" sz="1100" i="1" dirty="0"/>
              <a:t> </a:t>
            </a:r>
            <a:r>
              <a:rPr lang="pl-PL" sz="1100" i="1" dirty="0" err="1"/>
              <a:t>production</a:t>
            </a:r>
            <a:r>
              <a:rPr lang="en-US" sz="1100" dirty="0"/>
              <a:t>, </a:t>
            </a:r>
            <a:r>
              <a:rPr lang="en-US" sz="1100" b="1" dirty="0" err="1"/>
              <a:t>Int</a:t>
            </a:r>
            <a:r>
              <a:rPr lang="en-US" sz="1100" b="1" dirty="0"/>
              <a:t> J Hydrogen Energy</a:t>
            </a:r>
            <a:r>
              <a:rPr lang="en-US" sz="1100" dirty="0"/>
              <a:t> </a:t>
            </a:r>
            <a:r>
              <a:rPr lang="pl-PL" sz="1100" dirty="0"/>
              <a:t>(2013)</a:t>
            </a:r>
            <a:r>
              <a:rPr lang="en-GB" sz="1100" dirty="0"/>
              <a:t> </a:t>
            </a:r>
            <a:r>
              <a:rPr lang="pl-PL" sz="1100" dirty="0"/>
              <a:t>38,</a:t>
            </a:r>
            <a:r>
              <a:rPr lang="pl-PL" sz="1100" b="1" dirty="0"/>
              <a:t> </a:t>
            </a:r>
            <a:r>
              <a:rPr lang="pl-PL" sz="1100" dirty="0"/>
              <a:t>11473-11483</a:t>
            </a:r>
            <a:endParaRPr lang="pl-PL" sz="1100" i="1" dirty="0"/>
          </a:p>
        </p:txBody>
      </p:sp>
      <p:sp>
        <p:nvSpPr>
          <p:cNvPr id="54282" name="Rectangle 19"/>
          <p:cNvSpPr>
            <a:spLocks noChangeArrowheads="1"/>
          </p:cNvSpPr>
          <p:nvPr/>
        </p:nvSpPr>
        <p:spPr bwMode="auto">
          <a:xfrm>
            <a:off x="5741" y="813339"/>
            <a:ext cx="360383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b="1" dirty="0" err="1">
                <a:solidFill>
                  <a:srgbClr val="CC0000"/>
                </a:solidFill>
              </a:rPr>
              <a:t>Microwaves</a:t>
            </a:r>
            <a:r>
              <a:rPr lang="pl-PL" sz="1400" b="1" dirty="0">
                <a:solidFill>
                  <a:srgbClr val="CC0000"/>
                </a:solidFill>
              </a:rPr>
              <a:t>: </a:t>
            </a:r>
            <a:r>
              <a:rPr lang="pl-PL" sz="1400" b="1" dirty="0" err="1">
                <a:solidFill>
                  <a:srgbClr val="CC0000"/>
                </a:solidFill>
              </a:rPr>
              <a:t>up</a:t>
            </a:r>
            <a:r>
              <a:rPr lang="pl-PL" sz="1400" b="1" dirty="0">
                <a:solidFill>
                  <a:srgbClr val="CC0000"/>
                </a:solidFill>
              </a:rPr>
              <a:t> to 6kW</a:t>
            </a:r>
          </a:p>
          <a:p>
            <a:pPr algn="ctr"/>
            <a:r>
              <a:rPr lang="pl-PL" sz="1400" b="1" dirty="0">
                <a:solidFill>
                  <a:srgbClr val="CC0000"/>
                </a:solidFill>
              </a:rPr>
              <a:t>Gas </a:t>
            </a:r>
            <a:r>
              <a:rPr lang="pl-PL" sz="1400" b="1" dirty="0" err="1">
                <a:solidFill>
                  <a:srgbClr val="CC0000"/>
                </a:solidFill>
              </a:rPr>
              <a:t>flow</a:t>
            </a:r>
            <a:r>
              <a:rPr lang="pl-PL" sz="1400" b="1" dirty="0">
                <a:solidFill>
                  <a:srgbClr val="CC0000"/>
                </a:solidFill>
              </a:rPr>
              <a:t> </a:t>
            </a:r>
            <a:r>
              <a:rPr lang="pl-PL" sz="1400" b="1" dirty="0" err="1">
                <a:solidFill>
                  <a:srgbClr val="CC0000"/>
                </a:solidFill>
              </a:rPr>
              <a:t>rate</a:t>
            </a:r>
            <a:r>
              <a:rPr lang="pl-PL" sz="1400" b="1" dirty="0">
                <a:solidFill>
                  <a:srgbClr val="CC0000"/>
                </a:solidFill>
              </a:rPr>
              <a:t> : </a:t>
            </a:r>
            <a:r>
              <a:rPr lang="pl-PL" sz="1400" b="1" dirty="0" err="1">
                <a:solidFill>
                  <a:srgbClr val="CC0000"/>
                </a:solidFill>
              </a:rPr>
              <a:t>up</a:t>
            </a:r>
            <a:r>
              <a:rPr lang="pl-PL" sz="1400" b="1" dirty="0">
                <a:solidFill>
                  <a:srgbClr val="CC0000"/>
                </a:solidFill>
              </a:rPr>
              <a:t> to  12000 NL/h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3857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400" b="1" dirty="0" smtClean="0">
                <a:solidFill>
                  <a:srgbClr val="C00000"/>
                </a:solidFill>
              </a:rPr>
              <a:t>Microwave plasma module for hydrogen production - prototype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7548" y="701564"/>
            <a:ext cx="9126452" cy="61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85750" indent="-285750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The investigations </a:t>
            </a:r>
            <a:r>
              <a:rPr lang="en-US" sz="1800" dirty="0" smtClean="0">
                <a:solidFill>
                  <a:srgbClr val="000099"/>
                </a:solidFill>
              </a:rPr>
              <a:t>showed </a:t>
            </a:r>
            <a:r>
              <a:rPr lang="pl-PL" sz="1800" dirty="0" err="1" smtClean="0">
                <a:solidFill>
                  <a:srgbClr val="000099"/>
                </a:solidFill>
              </a:rPr>
              <a:t>some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advantages of using the metal-cylinder-based MPS</a:t>
            </a:r>
            <a:r>
              <a:rPr lang="en-US" sz="1800" dirty="0" smtClean="0">
                <a:solidFill>
                  <a:srgbClr val="000000"/>
                </a:solidFill>
              </a:rPr>
              <a:t> in terms of the performance and hydrogen production rate and energy yield</a:t>
            </a:r>
            <a:r>
              <a:rPr lang="pl-PL" sz="1800" dirty="0" smtClean="0">
                <a:solidFill>
                  <a:srgbClr val="000000"/>
                </a:solidFill>
              </a:rPr>
              <a:t>: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>
                <a:solidFill>
                  <a:srgbClr val="000099"/>
                </a:solidFill>
              </a:rPr>
              <a:t>O</a:t>
            </a:r>
            <a:r>
              <a:rPr lang="en-US" sz="1800" dirty="0" err="1" smtClean="0">
                <a:solidFill>
                  <a:srgbClr val="000099"/>
                </a:solidFill>
              </a:rPr>
              <a:t>pera</a:t>
            </a:r>
            <a:r>
              <a:rPr lang="pl-PL" sz="1800" dirty="0" err="1" smtClean="0">
                <a:solidFill>
                  <a:srgbClr val="000099"/>
                </a:solidFill>
              </a:rPr>
              <a:t>tion</a:t>
            </a:r>
            <a:r>
              <a:rPr lang="pl-PL" sz="1800" dirty="0" smtClean="0">
                <a:solidFill>
                  <a:srgbClr val="000099"/>
                </a:solidFill>
              </a:rPr>
              <a:t> with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err="1" smtClean="0">
                <a:solidFill>
                  <a:srgbClr val="000099"/>
                </a:solidFill>
              </a:rPr>
              <a:t>various</a:t>
            </a:r>
            <a:r>
              <a:rPr lang="en-US" sz="1800" dirty="0" smtClean="0">
                <a:solidFill>
                  <a:srgbClr val="000099"/>
                </a:solidFill>
              </a:rPr>
              <a:t> gases</a:t>
            </a:r>
            <a:r>
              <a:rPr lang="en-US" sz="1800" dirty="0" smtClean="0">
                <a:solidFill>
                  <a:srgbClr val="000000"/>
                </a:solidFill>
              </a:rPr>
              <a:t> (N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Ar</a:t>
            </a:r>
            <a:r>
              <a:rPr lang="en-US" sz="1800" dirty="0" smtClean="0">
                <a:solidFill>
                  <a:srgbClr val="000000"/>
                </a:solidFill>
              </a:rPr>
              <a:t>, CO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 and mixtures</a:t>
            </a:r>
            <a:r>
              <a:rPr lang="pl-PL" sz="1800" dirty="0" smtClean="0">
                <a:solidFill>
                  <a:srgbClr val="000000"/>
                </a:solidFill>
              </a:rPr>
              <a:t> with </a:t>
            </a:r>
            <a:r>
              <a:rPr lang="pl-PL" sz="1800" dirty="0" err="1" smtClean="0">
                <a:solidFill>
                  <a:srgbClr val="000000"/>
                </a:solidFill>
              </a:rPr>
              <a:t>alcohols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>
                <a:solidFill>
                  <a:srgbClr val="003399"/>
                </a:solidFill>
              </a:rPr>
              <a:t>H</a:t>
            </a:r>
            <a:r>
              <a:rPr lang="en-US" sz="1800" dirty="0" err="1" smtClean="0">
                <a:solidFill>
                  <a:srgbClr val="003399"/>
                </a:solidFill>
              </a:rPr>
              <a:t>igh</a:t>
            </a:r>
            <a:r>
              <a:rPr lang="en-US" sz="1800" dirty="0" smtClean="0">
                <a:solidFill>
                  <a:srgbClr val="0033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gas flow rates</a:t>
            </a:r>
            <a:r>
              <a:rPr lang="en-US" sz="1800" dirty="0" smtClean="0">
                <a:solidFill>
                  <a:srgbClr val="000000"/>
                </a:solidFill>
              </a:rPr>
              <a:t> at atmospheric pressure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>
                <a:solidFill>
                  <a:srgbClr val="000000"/>
                </a:solidFill>
              </a:rPr>
              <a:t>M</a:t>
            </a:r>
            <a:r>
              <a:rPr lang="en-US" sz="1800" dirty="0" err="1" smtClean="0">
                <a:solidFill>
                  <a:srgbClr val="000000"/>
                </a:solidFill>
              </a:rPr>
              <a:t>icrowave</a:t>
            </a:r>
            <a:r>
              <a:rPr lang="en-US" sz="1800" dirty="0" smtClean="0">
                <a:solidFill>
                  <a:srgbClr val="000000"/>
                </a:solidFill>
              </a:rPr>
              <a:t> power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of a few kW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err="1" smtClean="0">
                <a:solidFill>
                  <a:srgbClr val="000000"/>
                </a:solidFill>
              </a:rPr>
              <a:t>Various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err="1" smtClean="0">
                <a:solidFill>
                  <a:srgbClr val="000000"/>
                </a:solidFill>
              </a:rPr>
              <a:t>plasma-chemical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err="1" smtClean="0">
                <a:solidFill>
                  <a:srgbClr val="000000"/>
                </a:solidFill>
              </a:rPr>
              <a:t>processes</a:t>
            </a: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err="1" smtClean="0">
                <a:solidFill>
                  <a:srgbClr val="000000"/>
                </a:solidFill>
              </a:rPr>
              <a:t>can</a:t>
            </a:r>
            <a:r>
              <a:rPr lang="pl-PL" sz="1800" dirty="0" smtClean="0">
                <a:solidFill>
                  <a:srgbClr val="000000"/>
                </a:solidFill>
              </a:rPr>
              <a:t> be </a:t>
            </a:r>
            <a:r>
              <a:rPr lang="pl-PL" sz="1800" dirty="0" err="1" smtClean="0">
                <a:solidFill>
                  <a:srgbClr val="000000"/>
                </a:solidFill>
              </a:rPr>
              <a:t>realized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 smtClean="0">
                <a:solidFill>
                  <a:srgbClr val="000099"/>
                </a:solidFill>
              </a:rPr>
              <a:t>axial</a:t>
            </a:r>
            <a:r>
              <a:rPr lang="en-US" sz="1800" dirty="0" smtClean="0">
                <a:solidFill>
                  <a:srgbClr val="000000"/>
                </a:solidFill>
              </a:rPr>
              <a:t> method of introduction of the </a:t>
            </a:r>
            <a:r>
              <a:rPr lang="pl-PL" sz="1800" dirty="0" err="1" smtClean="0">
                <a:solidFill>
                  <a:srgbClr val="000000"/>
                </a:solidFill>
              </a:rPr>
              <a:t>ethanol</a:t>
            </a:r>
            <a:r>
              <a:rPr lang="en-US" sz="1800" dirty="0" smtClean="0">
                <a:solidFill>
                  <a:srgbClr val="000000"/>
                </a:solidFill>
              </a:rPr>
              <a:t> into the plasma </a:t>
            </a:r>
            <a:r>
              <a:rPr lang="en-US" sz="1800" dirty="0" smtClean="0">
                <a:solidFill>
                  <a:srgbClr val="000099"/>
                </a:solidFill>
              </a:rPr>
              <a:t>solved the problem with microwaves penetration and damages of the quartz tube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0000"/>
                </a:solidFill>
              </a:rPr>
              <a:t>resulting from soot production) and allowed to improve the production of hydrogen efficiency parameters</a:t>
            </a:r>
            <a:endParaRPr lang="pl-PL" sz="180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For </a:t>
            </a:r>
            <a:r>
              <a:rPr lang="en-GB" sz="1800" dirty="0">
                <a:solidFill>
                  <a:srgbClr val="000000"/>
                </a:solidFill>
              </a:rPr>
              <a:t>the </a:t>
            </a:r>
            <a:r>
              <a:rPr lang="pl-PL" sz="1800" dirty="0" err="1">
                <a:solidFill>
                  <a:srgbClr val="000000"/>
                </a:solidFill>
              </a:rPr>
              <a:t>pyrolysis</a:t>
            </a:r>
            <a:r>
              <a:rPr lang="en-GB" sz="1800" dirty="0">
                <a:solidFill>
                  <a:srgbClr val="000000"/>
                </a:solidFill>
              </a:rPr>
              <a:t> a problem with </a:t>
            </a:r>
            <a:r>
              <a:rPr lang="en-GB" sz="1800" dirty="0" smtClean="0">
                <a:solidFill>
                  <a:srgbClr val="000000"/>
                </a:solidFill>
              </a:rPr>
              <a:t>soot </a:t>
            </a:r>
            <a:r>
              <a:rPr lang="en-GB" sz="1800" dirty="0">
                <a:solidFill>
                  <a:srgbClr val="000000"/>
                </a:solidFill>
              </a:rPr>
              <a:t>production occurred when isopropanol was processed, even at a small isopropanol </a:t>
            </a:r>
            <a:r>
              <a:rPr lang="en-GB" sz="1800" dirty="0" err="1" smtClean="0">
                <a:solidFill>
                  <a:srgbClr val="000000"/>
                </a:solidFill>
              </a:rPr>
              <a:t>vapo</a:t>
            </a:r>
            <a:r>
              <a:rPr lang="pl-PL" sz="1800" dirty="0" smtClean="0">
                <a:solidFill>
                  <a:srgbClr val="000000"/>
                </a:solidFill>
              </a:rPr>
              <a:t>u</a:t>
            </a:r>
            <a:r>
              <a:rPr lang="en-GB" sz="1800" dirty="0" smtClean="0">
                <a:solidFill>
                  <a:srgbClr val="000000"/>
                </a:solidFill>
              </a:rPr>
              <a:t>r </a:t>
            </a:r>
            <a:r>
              <a:rPr lang="en-GB" sz="1800" dirty="0">
                <a:solidFill>
                  <a:srgbClr val="000000"/>
                </a:solidFill>
              </a:rPr>
              <a:t>flow rate of 0.4 kg/h</a:t>
            </a:r>
            <a:endParaRPr lang="pl-PL" sz="1800" dirty="0">
              <a:solidFill>
                <a:srgbClr val="000000"/>
              </a:solidFill>
            </a:endParaRPr>
          </a:p>
          <a:p>
            <a:pPr marL="285750" lvl="1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The best results of hydrogen production rate and energy yield </a:t>
            </a:r>
            <a:r>
              <a:rPr lang="pl-PL" sz="1800" b="1" dirty="0">
                <a:solidFill>
                  <a:srgbClr val="000000"/>
                </a:solidFill>
              </a:rPr>
              <a:t>for </a:t>
            </a:r>
            <a:r>
              <a:rPr lang="pl-PL" sz="1800" b="1" dirty="0" err="1">
                <a:solidFill>
                  <a:srgbClr val="000000"/>
                </a:solidFill>
              </a:rPr>
              <a:t>ethanol</a:t>
            </a:r>
            <a:r>
              <a:rPr lang="pl-PL" sz="1800" b="1" dirty="0">
                <a:solidFill>
                  <a:srgbClr val="000000"/>
                </a:solidFill>
              </a:rPr>
              <a:t> (</a:t>
            </a:r>
            <a:r>
              <a:rPr lang="pl-PL" sz="1800" b="1" dirty="0" err="1" smtClean="0">
                <a:solidFill>
                  <a:srgbClr val="000000"/>
                </a:solidFill>
              </a:rPr>
              <a:t>pyrolysis</a:t>
            </a:r>
            <a:r>
              <a:rPr lang="pl-PL" sz="1800" b="1" dirty="0" smtClean="0">
                <a:solidFill>
                  <a:srgbClr val="000000"/>
                </a:solidFill>
              </a:rPr>
              <a:t>) </a:t>
            </a:r>
            <a:r>
              <a:rPr lang="en-US" sz="1800" b="1" dirty="0" smtClean="0">
                <a:solidFill>
                  <a:srgbClr val="000000"/>
                </a:solidFill>
              </a:rPr>
              <a:t>were </a:t>
            </a:r>
            <a:r>
              <a:rPr lang="pl-PL" sz="1800" b="1" dirty="0" smtClean="0">
                <a:solidFill>
                  <a:srgbClr val="000099"/>
                </a:solidFill>
              </a:rPr>
              <a:t>66.7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(H</a:t>
            </a:r>
            <a:r>
              <a:rPr lang="en-US" sz="18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)/h and 2</a:t>
            </a:r>
            <a:r>
              <a:rPr lang="pl-PL" sz="1800" b="1" dirty="0" smtClean="0">
                <a:solidFill>
                  <a:srgbClr val="000099"/>
                </a:solidFill>
              </a:rPr>
              <a:t>2.2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(H</a:t>
            </a:r>
            <a:r>
              <a:rPr lang="en-US" sz="18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)/kWh</a:t>
            </a:r>
            <a:r>
              <a:rPr lang="en-US" sz="1800" b="1" dirty="0" smtClean="0">
                <a:solidFill>
                  <a:srgbClr val="000000"/>
                </a:solidFill>
              </a:rPr>
              <a:t>,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respectively</a:t>
            </a:r>
            <a:r>
              <a:rPr lang="pl-PL" sz="1800" b="1" dirty="0" smtClean="0">
                <a:solidFill>
                  <a:srgbClr val="000000"/>
                </a:solidFill>
              </a:rPr>
              <a:t>, and for </a:t>
            </a:r>
            <a:r>
              <a:rPr lang="pl-PL" sz="1800" b="1" dirty="0" err="1">
                <a:solidFill>
                  <a:srgbClr val="000000"/>
                </a:solidFill>
              </a:rPr>
              <a:t>isopropanol</a:t>
            </a:r>
            <a:r>
              <a:rPr lang="pl-PL" sz="1800" b="1" dirty="0">
                <a:solidFill>
                  <a:srgbClr val="000000"/>
                </a:solidFill>
              </a:rPr>
              <a:t> (</a:t>
            </a:r>
            <a:r>
              <a:rPr lang="pl-PL" sz="1800" b="1" dirty="0" err="1">
                <a:solidFill>
                  <a:srgbClr val="000000"/>
                </a:solidFill>
              </a:rPr>
              <a:t>dry</a:t>
            </a:r>
            <a:r>
              <a:rPr lang="pl-PL" sz="1800" b="1" dirty="0">
                <a:solidFill>
                  <a:srgbClr val="000000"/>
                </a:solidFill>
              </a:rPr>
              <a:t> reforming</a:t>
            </a:r>
            <a:r>
              <a:rPr lang="pl-PL" sz="1800" b="1" dirty="0" smtClean="0">
                <a:solidFill>
                  <a:srgbClr val="000000"/>
                </a:solidFill>
              </a:rPr>
              <a:t>) - </a:t>
            </a:r>
            <a:r>
              <a:rPr lang="pl-PL" sz="1800" b="1" dirty="0" smtClean="0">
                <a:solidFill>
                  <a:srgbClr val="000099"/>
                </a:solidFill>
              </a:rPr>
              <a:t>92.7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(H</a:t>
            </a:r>
            <a:r>
              <a:rPr lang="en-US" sz="18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)/h and </a:t>
            </a:r>
            <a:r>
              <a:rPr lang="pl-PL" sz="1800" b="1" dirty="0" smtClean="0">
                <a:solidFill>
                  <a:srgbClr val="000099"/>
                </a:solidFill>
              </a:rPr>
              <a:t>18.6</a:t>
            </a:r>
            <a:r>
              <a:rPr lang="en-US" sz="1800" b="1" dirty="0" smtClean="0">
                <a:solidFill>
                  <a:srgbClr val="000099"/>
                </a:solidFill>
              </a:rPr>
              <a:t> </a:t>
            </a:r>
            <a:r>
              <a:rPr lang="pl-PL" sz="1800" b="1" dirty="0" smtClean="0">
                <a:solidFill>
                  <a:srgbClr val="000099"/>
                </a:solidFill>
              </a:rPr>
              <a:t>g</a:t>
            </a:r>
            <a:r>
              <a:rPr lang="en-US" sz="1800" b="1" dirty="0" smtClean="0">
                <a:solidFill>
                  <a:srgbClr val="000099"/>
                </a:solidFill>
              </a:rPr>
              <a:t>(H</a:t>
            </a:r>
            <a:r>
              <a:rPr lang="en-US" sz="18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1800" b="1" dirty="0" smtClean="0">
                <a:solidFill>
                  <a:srgbClr val="000099"/>
                </a:solidFill>
              </a:rPr>
              <a:t>)/kWh</a:t>
            </a:r>
            <a:r>
              <a:rPr lang="en-US" sz="1800" b="1" dirty="0" smtClean="0">
                <a:solidFill>
                  <a:srgbClr val="000000"/>
                </a:solidFill>
              </a:rPr>
              <a:t>, respectively</a:t>
            </a:r>
            <a:endParaRPr lang="pl-PL" sz="1800" b="1" dirty="0" smtClean="0">
              <a:solidFill>
                <a:srgbClr val="000000"/>
              </a:solidFill>
            </a:endParaRPr>
          </a:p>
          <a:p>
            <a:pPr marL="285750" lvl="1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dirty="0" smtClean="0">
                <a:solidFill>
                  <a:srgbClr val="000000"/>
                </a:solidFill>
              </a:rPr>
              <a:t> </a:t>
            </a:r>
            <a:r>
              <a:rPr lang="pl-PL" sz="1800" dirty="0" err="1" smtClean="0">
                <a:solidFill>
                  <a:srgbClr val="000099"/>
                </a:solidFill>
              </a:rPr>
              <a:t>Hydrogen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err="1" smtClean="0">
                <a:solidFill>
                  <a:srgbClr val="000099"/>
                </a:solidFill>
              </a:rPr>
              <a:t>selectivity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was </a:t>
            </a:r>
            <a:r>
              <a:rPr lang="pl-PL" sz="1800" dirty="0" err="1" smtClean="0">
                <a:solidFill>
                  <a:srgbClr val="000000"/>
                </a:solidFill>
              </a:rPr>
              <a:t>up</a:t>
            </a:r>
            <a:r>
              <a:rPr lang="pl-PL" sz="1800" dirty="0" smtClean="0">
                <a:solidFill>
                  <a:srgbClr val="000000"/>
                </a:solidFill>
              </a:rPr>
              <a:t> to </a:t>
            </a:r>
            <a:r>
              <a:rPr lang="en-US" sz="1800" dirty="0" smtClean="0">
                <a:solidFill>
                  <a:srgbClr val="000099"/>
                </a:solidFill>
              </a:rPr>
              <a:t>100 %</a:t>
            </a:r>
            <a:r>
              <a:rPr lang="pl-PL" sz="1800" dirty="0" smtClean="0">
                <a:solidFill>
                  <a:srgbClr val="000099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for </a:t>
            </a:r>
            <a:r>
              <a:rPr lang="pl-PL" sz="1800" dirty="0" err="1" smtClean="0">
                <a:solidFill>
                  <a:srgbClr val="000000"/>
                </a:solidFill>
              </a:rPr>
              <a:t>ethanol</a:t>
            </a:r>
            <a:r>
              <a:rPr lang="pl-PL" sz="1800" dirty="0" smtClean="0">
                <a:solidFill>
                  <a:srgbClr val="000000"/>
                </a:solidFill>
              </a:rPr>
              <a:t> (</a:t>
            </a:r>
            <a:r>
              <a:rPr lang="pl-PL" sz="1800" dirty="0" err="1" smtClean="0">
                <a:solidFill>
                  <a:srgbClr val="000000"/>
                </a:solidFill>
              </a:rPr>
              <a:t>pyrolysis</a:t>
            </a:r>
            <a:r>
              <a:rPr lang="pl-PL" sz="1800" dirty="0" smtClean="0">
                <a:solidFill>
                  <a:srgbClr val="000000"/>
                </a:solidFill>
              </a:rPr>
              <a:t>) and </a:t>
            </a:r>
            <a:r>
              <a:rPr lang="pl-PL" sz="1800" dirty="0" err="1" smtClean="0">
                <a:solidFill>
                  <a:srgbClr val="000000"/>
                </a:solidFill>
              </a:rPr>
              <a:t>up</a:t>
            </a:r>
            <a:r>
              <a:rPr lang="pl-PL" sz="1800" dirty="0" smtClean="0">
                <a:solidFill>
                  <a:srgbClr val="000000"/>
                </a:solidFill>
              </a:rPr>
              <a:t> to </a:t>
            </a:r>
            <a:r>
              <a:rPr lang="pl-PL" sz="1800" dirty="0" smtClean="0">
                <a:solidFill>
                  <a:srgbClr val="2D2DB9"/>
                </a:solidFill>
              </a:rPr>
              <a:t>37%</a:t>
            </a:r>
            <a:r>
              <a:rPr lang="pl-PL" sz="1800" dirty="0" smtClean="0">
                <a:solidFill>
                  <a:srgbClr val="000000"/>
                </a:solidFill>
              </a:rPr>
              <a:t> for </a:t>
            </a:r>
            <a:r>
              <a:rPr lang="pl-PL" sz="1800" dirty="0" err="1" smtClean="0">
                <a:solidFill>
                  <a:srgbClr val="000000"/>
                </a:solidFill>
              </a:rPr>
              <a:t>isopropanol</a:t>
            </a:r>
            <a:r>
              <a:rPr lang="pl-PL" sz="1800" dirty="0" smtClean="0">
                <a:solidFill>
                  <a:srgbClr val="000000"/>
                </a:solidFill>
              </a:rPr>
              <a:t> (</a:t>
            </a:r>
            <a:r>
              <a:rPr lang="pl-PL" sz="1800" dirty="0" err="1" smtClean="0">
                <a:solidFill>
                  <a:srgbClr val="000000"/>
                </a:solidFill>
              </a:rPr>
              <a:t>dry</a:t>
            </a:r>
            <a:r>
              <a:rPr lang="pl-PL" sz="1800" dirty="0" smtClean="0">
                <a:solidFill>
                  <a:srgbClr val="000000"/>
                </a:solidFill>
              </a:rPr>
              <a:t> reforming)</a:t>
            </a:r>
          </a:p>
          <a:p>
            <a:pPr marL="285750" lvl="1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1800" b="1" dirty="0" smtClean="0">
                <a:solidFill>
                  <a:srgbClr val="000000"/>
                </a:solidFill>
              </a:rPr>
              <a:t>The </a:t>
            </a:r>
            <a:r>
              <a:rPr lang="pl-PL" sz="1800" b="1" dirty="0" err="1" smtClean="0">
                <a:solidFill>
                  <a:srgbClr val="000000"/>
                </a:solidFill>
              </a:rPr>
              <a:t>results</a:t>
            </a:r>
            <a:r>
              <a:rPr lang="pl-PL" sz="1800" b="1" dirty="0" smtClean="0">
                <a:solidFill>
                  <a:srgbClr val="000000"/>
                </a:solidFill>
              </a:rPr>
              <a:t> do not </a:t>
            </a:r>
            <a:r>
              <a:rPr lang="pl-PL" sz="1800" b="1" dirty="0" err="1" smtClean="0">
                <a:solidFill>
                  <a:srgbClr val="000000"/>
                </a:solidFill>
              </a:rPr>
              <a:t>approach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DOE’s</a:t>
            </a:r>
            <a:r>
              <a:rPr lang="pl-PL" sz="1800" b="1" dirty="0" smtClean="0">
                <a:solidFill>
                  <a:srgbClr val="000000"/>
                </a:solidFill>
              </a:rPr>
              <a:t> 2020 target (</a:t>
            </a:r>
            <a:r>
              <a:rPr lang="pl-PL" sz="1800" b="1" dirty="0" err="1" smtClean="0">
                <a:solidFill>
                  <a:srgbClr val="000000"/>
                </a:solidFill>
              </a:rPr>
              <a:t>H</a:t>
            </a:r>
            <a:r>
              <a:rPr lang="pl-PL" sz="1800" b="1" baseline="-25000" dirty="0" err="1" smtClean="0">
                <a:solidFill>
                  <a:srgbClr val="000000"/>
                </a:solidFill>
              </a:rPr>
              <a:t>2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energy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</a:rPr>
              <a:t>yield</a:t>
            </a:r>
            <a:r>
              <a:rPr lang="pl-PL" sz="1800" b="1" dirty="0" smtClean="0">
                <a:solidFill>
                  <a:srgbClr val="000000"/>
                </a:solidFill>
              </a:rPr>
              <a:t/>
            </a:r>
            <a:br>
              <a:rPr lang="pl-PL" sz="1800" b="1" dirty="0" smtClean="0">
                <a:solidFill>
                  <a:srgbClr val="000000"/>
                </a:solidFill>
              </a:rPr>
            </a:br>
            <a:r>
              <a:rPr lang="pl-PL" sz="1800" b="1" dirty="0" smtClean="0"/>
              <a:t>of 60 </a:t>
            </a:r>
            <a:r>
              <a:rPr lang="pl-PL" sz="1800" b="1" dirty="0"/>
              <a:t>g</a:t>
            </a:r>
            <a:r>
              <a:rPr lang="en-US" sz="1800" b="1" dirty="0"/>
              <a:t>(</a:t>
            </a:r>
            <a:r>
              <a:rPr lang="en-US" sz="1800" b="1" dirty="0" err="1"/>
              <a:t>H</a:t>
            </a:r>
            <a:r>
              <a:rPr lang="en-US" sz="1800" b="1" baseline="-25000" dirty="0" err="1"/>
              <a:t>2</a:t>
            </a:r>
            <a:r>
              <a:rPr lang="en-US" sz="1800" b="1" dirty="0"/>
              <a:t>)/kWh</a:t>
            </a:r>
            <a:r>
              <a:rPr lang="pl-PL" sz="1800" b="1" dirty="0" smtClean="0"/>
              <a:t>). Not </a:t>
            </a:r>
            <a:r>
              <a:rPr lang="pl-PL" sz="1800" b="1" dirty="0" err="1" smtClean="0"/>
              <a:t>yet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never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will</a:t>
            </a:r>
            <a:r>
              <a:rPr lang="pl-PL" sz="1800" b="1" dirty="0" smtClean="0"/>
              <a:t>?</a:t>
            </a:r>
          </a:p>
          <a:p>
            <a:pPr marL="285750" lvl="1" algn="just">
              <a:spcBef>
                <a:spcPts val="400"/>
              </a:spcBef>
              <a:spcAft>
                <a:spcPts val="1200"/>
              </a:spcAft>
              <a:buClr>
                <a:srgbClr val="000099"/>
              </a:buClr>
              <a:buSzPct val="140000"/>
              <a:buFontTx/>
              <a:buChar char="•"/>
              <a:tabLst>
                <a:tab pos="3556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25473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 smtClean="0">
                <a:solidFill>
                  <a:srgbClr val="C00000"/>
                </a:solidFill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xmlns="" val="223934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5670088"/>
              </p:ext>
            </p:extLst>
          </p:nvPr>
        </p:nvGraphicFramePr>
        <p:xfrm>
          <a:off x="69011" y="511834"/>
          <a:ext cx="9000226" cy="5877465"/>
        </p:xfrm>
        <a:graphic>
          <a:graphicData uri="http://schemas.openxmlformats.org/drawingml/2006/table">
            <a:tbl>
              <a:tblPr/>
              <a:tblGrid>
                <a:gridCol w="283426"/>
                <a:gridCol w="1573226"/>
                <a:gridCol w="1007572"/>
                <a:gridCol w="1022667"/>
                <a:gridCol w="1022667"/>
                <a:gridCol w="1022667"/>
                <a:gridCol w="1022667"/>
                <a:gridCol w="1022667"/>
                <a:gridCol w="1022667"/>
              </a:tblGrid>
              <a:tr h="219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latin typeface="+mn-lt"/>
                          <a:ea typeface="Times New Roman"/>
                        </a:rPr>
                        <a:t>2.45 GHz</a:t>
                      </a:r>
                      <a:endParaRPr lang="pl-PL" sz="1400" b="1" dirty="0" smtClean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+mn-lt"/>
                          <a:ea typeface="Times New Roman"/>
                        </a:rPr>
                        <a:t>915 MHz</a:t>
                      </a:r>
                      <a:endParaRPr lang="pl-PL" sz="14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77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Plasma gas composition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Absorbed microwave power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400" b="1" kern="1200" dirty="0" smtClean="0">
                          <a:latin typeface="+mn-lt"/>
                          <a:ea typeface="Times New Roman"/>
                        </a:rPr>
                        <a:t>kW</a:t>
                      </a:r>
                      <a:r>
                        <a:rPr lang="pl-PL" sz="1400" b="1" kern="1200" dirty="0" smtClean="0">
                          <a:latin typeface="+mn-lt"/>
                          <a:ea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Hydrogen production rate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4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)/h]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Energy yield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4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)/kWh]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Hydrogen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selectivity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400" b="1" kern="1200" dirty="0" smtClean="0">
                          <a:latin typeface="+mn-lt"/>
                          <a:ea typeface="Times New Roman"/>
                        </a:rPr>
                        <a:t>%</a:t>
                      </a:r>
                      <a:r>
                        <a:rPr lang="pl-PL" sz="1400" b="1" kern="1200" dirty="0" smtClean="0">
                          <a:latin typeface="+mn-lt"/>
                          <a:ea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Hydrogen production rate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4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)/h]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Energy yield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4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)/kWh]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Hydrogen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latin typeface="+mn-lt"/>
                          <a:ea typeface="Times New Roman"/>
                        </a:rPr>
                        <a:t>selectivity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400" b="1" kern="1200" dirty="0" smtClean="0">
                          <a:latin typeface="+mn-lt"/>
                          <a:ea typeface="Times New Roman"/>
                        </a:rPr>
                        <a:t>%</a:t>
                      </a:r>
                      <a:r>
                        <a:rPr lang="pl-PL" sz="1400" b="1" kern="1200" dirty="0" smtClean="0">
                          <a:latin typeface="+mn-lt"/>
                          <a:ea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4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+mn-lt"/>
                          <a:ea typeface="Times New Roman"/>
                        </a:rPr>
                        <a:t>Ethanol</a:t>
                      </a:r>
                      <a:endParaRPr lang="pl-PL" sz="14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 – 2700 NL/h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OH – 0.4 kg/h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4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39.8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10.0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76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43.9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11.0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84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 – 2700 NL/h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OH – 0.4 kg/h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5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43.1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10.8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82.7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52.5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10.6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  <a:endParaRPr lang="pl-PL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 – 3900 NL/h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OH – 0.8 kg/h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  <a:ea typeface="Times New Roman"/>
                        </a:rPr>
                        <a:t>3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62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12.4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  <a:cs typeface="Times New Roman" pitchFamily="18" charset="0"/>
                        </a:rPr>
                        <a:t>59.5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n-lt"/>
                          <a:ea typeface="Times New Roman"/>
                        </a:rPr>
                        <a:t>66.7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22.2</a:t>
                      </a:r>
                      <a:endParaRPr lang="pl-PL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66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400" baseline="-250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+mn-lt"/>
                          <a:ea typeface="Times New Roman"/>
                        </a:rPr>
                        <a:t> – 3900 NL/h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400" baseline="-250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400" baseline="-2500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400">
                          <a:latin typeface="+mn-lt"/>
                          <a:ea typeface="Times New Roman"/>
                        </a:rPr>
                        <a:t>OH – 1.2 kg/h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5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no test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95.7</a:t>
                      </a:r>
                      <a:endParaRPr lang="pl-PL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+mn-lt"/>
                          <a:ea typeface="Times New Roman"/>
                        </a:rPr>
                        <a:t>19.1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61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+mn-lt"/>
                          <a:ea typeface="Times New Roman"/>
                        </a:rPr>
                        <a:t>Isopropanol</a:t>
                      </a:r>
                      <a:endParaRPr lang="pl-PL" sz="14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400" baseline="-250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+mn-lt"/>
                          <a:ea typeface="Times New Roman"/>
                        </a:rPr>
                        <a:t> – 2700 NL/h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400" baseline="-2500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400" baseline="-25000"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GB" sz="1400">
                          <a:latin typeface="+mn-lt"/>
                          <a:ea typeface="Times New Roman"/>
                        </a:rPr>
                        <a:t>OH – 0.4 kg/h</a:t>
                      </a:r>
                      <a:endParaRPr lang="pl-PL" sz="140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4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pl-PL" sz="1400" dirty="0" err="1" smtClean="0">
                          <a:latin typeface="+mn-lt"/>
                          <a:cs typeface="Times New Roman" pitchFamily="18" charset="0"/>
                        </a:rPr>
                        <a:t>intense</a:t>
                      </a:r>
                      <a:r>
                        <a:rPr lang="pl-PL" sz="14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cs typeface="Times New Roman" pitchFamily="18" charset="0"/>
                        </a:rPr>
                        <a:t>soot</a:t>
                      </a:r>
                      <a:r>
                        <a:rPr lang="pl-PL" sz="14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cs typeface="Times New Roman" pitchFamily="18" charset="0"/>
                        </a:rPr>
                        <a:t>production</a:t>
                      </a:r>
                      <a:endParaRPr lang="pl-PL" sz="1400" baseline="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baseline="0" dirty="0" err="1" smtClean="0">
                          <a:latin typeface="+mn-lt"/>
                          <a:cs typeface="Times New Roman" pitchFamily="18" charset="0"/>
                        </a:rPr>
                        <a:t>discharge</a:t>
                      </a:r>
                      <a:r>
                        <a:rPr lang="pl-PL" sz="14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pl-PL" sz="1400" baseline="0" dirty="0" err="1" smtClean="0">
                          <a:latin typeface="+mn-lt"/>
                          <a:cs typeface="Times New Roman" pitchFamily="18" charset="0"/>
                        </a:rPr>
                        <a:t>choking</a:t>
                      </a:r>
                      <a:r>
                        <a:rPr lang="pl-PL" sz="14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pl-PL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33.2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8.3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63.5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 – 2700 NL/h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400" baseline="-25000" dirty="0"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GB" sz="1400" dirty="0">
                          <a:latin typeface="+mn-lt"/>
                          <a:ea typeface="Times New Roman"/>
                        </a:rPr>
                        <a:t>OH – 0.4 kg/h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</a:rPr>
                        <a:t>5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43.5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8.7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83</a:t>
                      </a:r>
                      <a:endParaRPr lang="pl-PL" sz="14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 b="1" dirty="0" err="1" smtClean="0">
                <a:solidFill>
                  <a:srgbClr val="C00000"/>
                </a:solidFill>
              </a:rPr>
              <a:t>Pyrolysis</a:t>
            </a:r>
            <a:r>
              <a:rPr lang="en-US" sz="2400" b="1" dirty="0" smtClean="0">
                <a:solidFill>
                  <a:srgbClr val="C00000"/>
                </a:solidFill>
              </a:rPr>
              <a:t> of ethanol and </a:t>
            </a:r>
            <a:r>
              <a:rPr lang="en-US" sz="2400" b="1" dirty="0" err="1" smtClean="0">
                <a:solidFill>
                  <a:srgbClr val="C00000"/>
                </a:solidFill>
              </a:rPr>
              <a:t>isopropanol</a:t>
            </a:r>
            <a:r>
              <a:rPr lang="en-US" sz="2400" b="1" dirty="0" smtClean="0">
                <a:solidFill>
                  <a:srgbClr val="C00000"/>
                </a:solidFill>
              </a:rPr>
              <a:t> – 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351806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1" y="-19792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800" b="1" dirty="0">
                <a:solidFill>
                  <a:srgbClr val="C00000"/>
                </a:solidFill>
              </a:rPr>
              <a:t>Experimental </a:t>
            </a:r>
            <a:r>
              <a:rPr lang="en-GB" sz="2800" b="1" dirty="0" smtClean="0">
                <a:solidFill>
                  <a:srgbClr val="C00000"/>
                </a:solidFill>
              </a:rPr>
              <a:t>setup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36868" name="Rectangle 19"/>
          <p:cNvSpPr>
            <a:spLocks noChangeArrowheads="1"/>
          </p:cNvSpPr>
          <p:nvPr/>
        </p:nvSpPr>
        <p:spPr bwMode="auto">
          <a:xfrm>
            <a:off x="10508" y="6359299"/>
            <a:ext cx="9164936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800" b="1" dirty="0" smtClean="0">
                <a:solidFill>
                  <a:srgbClr val="000099"/>
                </a:solidFill>
              </a:rPr>
              <a:t>Diagram o</a:t>
            </a:r>
            <a:r>
              <a:rPr lang="en-GB" sz="1800" b="1" dirty="0" smtClean="0">
                <a:solidFill>
                  <a:srgbClr val="000099"/>
                </a:solidFill>
              </a:rPr>
              <a:t>f </a:t>
            </a:r>
            <a:r>
              <a:rPr lang="en-GB" sz="1800" b="1" dirty="0">
                <a:solidFill>
                  <a:srgbClr val="000099"/>
                </a:solidFill>
              </a:rPr>
              <a:t>the experimental setup for hydrogen production via </a:t>
            </a:r>
            <a:r>
              <a:rPr lang="pl-PL" sz="1800" b="1" dirty="0" err="1" smtClean="0">
                <a:solidFill>
                  <a:srgbClr val="000099"/>
                </a:solidFill>
              </a:rPr>
              <a:t>alcohol</a:t>
            </a:r>
            <a:r>
              <a:rPr lang="en-GB" sz="1800" b="1" dirty="0" smtClean="0">
                <a:solidFill>
                  <a:srgbClr val="000099"/>
                </a:solidFill>
              </a:rPr>
              <a:t> </a:t>
            </a:r>
            <a:r>
              <a:rPr lang="en-GB" sz="1800" b="1" dirty="0">
                <a:solidFill>
                  <a:srgbClr val="000099"/>
                </a:solidFill>
              </a:rPr>
              <a:t>conversion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628650"/>
            <a:ext cx="683895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1"/>
          <p:cNvSpPr txBox="1">
            <a:spLocks noChangeArrowheads="1"/>
          </p:cNvSpPr>
          <p:nvPr/>
        </p:nvSpPr>
        <p:spPr bwMode="auto">
          <a:xfrm>
            <a:off x="8623300" y="6568656"/>
            <a:ext cx="5207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280" tIns="44640" rIns="89280" bIns="4464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9C9A51F-E514-4CE0-BAD5-C6DF67D47364}" type="slidenum">
              <a:rPr lang="pl-PL" sz="1200">
                <a:solidFill>
                  <a:srgbClr val="000000"/>
                </a:solidFill>
                <a:cs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pl-PL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0182" name="Prostokąt 8"/>
          <p:cNvSpPr>
            <a:spLocks noChangeArrowheads="1"/>
          </p:cNvSpPr>
          <p:nvPr/>
        </p:nvSpPr>
        <p:spPr bwMode="auto">
          <a:xfrm>
            <a:off x="2268538" y="971550"/>
            <a:ext cx="4319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solidFill>
                  <a:srgbClr val="000099"/>
                </a:solidFill>
              </a:rPr>
              <a:t>915 MHz; C</a:t>
            </a:r>
            <a:r>
              <a:rPr lang="pl-PL" sz="1800" b="1" baseline="-25000">
                <a:solidFill>
                  <a:srgbClr val="000099"/>
                </a:solidFill>
              </a:rPr>
              <a:t>2</a:t>
            </a:r>
            <a:r>
              <a:rPr lang="pl-PL" sz="1800" b="1">
                <a:solidFill>
                  <a:srgbClr val="000099"/>
                </a:solidFill>
              </a:rPr>
              <a:t>H</a:t>
            </a:r>
            <a:r>
              <a:rPr lang="pl-PL" sz="1800" b="1" baseline="-25000">
                <a:solidFill>
                  <a:srgbClr val="000099"/>
                </a:solidFill>
              </a:rPr>
              <a:t>5</a:t>
            </a:r>
            <a:r>
              <a:rPr lang="pl-PL" sz="1800" b="1">
                <a:solidFill>
                  <a:srgbClr val="000099"/>
                </a:solidFill>
              </a:rPr>
              <a:t>OH added to axial flow</a:t>
            </a:r>
          </a:p>
        </p:txBody>
      </p:sp>
      <p:sp>
        <p:nvSpPr>
          <p:cNvPr id="50183" name="Rectangle 19"/>
          <p:cNvSpPr>
            <a:spLocks noChangeArrowheads="1"/>
          </p:cNvSpPr>
          <p:nvPr/>
        </p:nvSpPr>
        <p:spPr bwMode="auto">
          <a:xfrm>
            <a:off x="468313" y="5857247"/>
            <a:ext cx="8208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99"/>
                </a:solidFill>
              </a:rPr>
              <a:t>H</a:t>
            </a:r>
            <a:r>
              <a:rPr lang="en-GB" sz="1600" dirty="0" err="1">
                <a:solidFill>
                  <a:srgbClr val="000099"/>
                </a:solidFill>
              </a:rPr>
              <a:t>ydrogen</a:t>
            </a:r>
            <a:r>
              <a:rPr lang="en-GB" sz="1600" dirty="0">
                <a:solidFill>
                  <a:srgbClr val="000099"/>
                </a:solidFill>
              </a:rPr>
              <a:t> production rate</a:t>
            </a:r>
            <a:r>
              <a:rPr lang="pl-PL" sz="1600" dirty="0">
                <a:solidFill>
                  <a:srgbClr val="000099"/>
                </a:solidFill>
              </a:rPr>
              <a:t> and</a:t>
            </a:r>
            <a:r>
              <a:rPr lang="en-GB" sz="1600" dirty="0">
                <a:solidFill>
                  <a:srgbClr val="000099"/>
                </a:solidFill>
              </a:rPr>
              <a:t> energy yield</a:t>
            </a:r>
            <a:r>
              <a:rPr lang="pl-PL" sz="1600" dirty="0">
                <a:solidFill>
                  <a:srgbClr val="000099"/>
                </a:solidFill>
              </a:rPr>
              <a:t> for N</a:t>
            </a:r>
            <a:r>
              <a:rPr lang="pl-PL" sz="1600" baseline="-25000" dirty="0">
                <a:solidFill>
                  <a:srgbClr val="000099"/>
                </a:solidFill>
              </a:rPr>
              <a:t>2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plasma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en-GB" sz="1600" dirty="0">
                <a:solidFill>
                  <a:srgbClr val="000099"/>
                </a:solidFill>
              </a:rPr>
              <a:t>as a function of </a:t>
            </a:r>
            <a:r>
              <a:rPr lang="pl-PL" sz="1600" dirty="0">
                <a:solidFill>
                  <a:srgbClr val="000099"/>
                </a:solidFill>
              </a:rPr>
              <a:t>C</a:t>
            </a:r>
            <a:r>
              <a:rPr lang="pl-PL" sz="1600" baseline="-25000" dirty="0">
                <a:solidFill>
                  <a:srgbClr val="000099"/>
                </a:solidFill>
              </a:rPr>
              <a:t>2</a:t>
            </a:r>
            <a:r>
              <a:rPr lang="pl-PL" sz="1600" dirty="0">
                <a:solidFill>
                  <a:srgbClr val="000099"/>
                </a:solidFill>
              </a:rPr>
              <a:t>H</a:t>
            </a:r>
            <a:r>
              <a:rPr lang="pl-PL" sz="1600" baseline="-25000" dirty="0">
                <a:solidFill>
                  <a:srgbClr val="000099"/>
                </a:solidFill>
              </a:rPr>
              <a:t>5</a:t>
            </a:r>
            <a:r>
              <a:rPr lang="pl-PL" sz="1600" dirty="0">
                <a:solidFill>
                  <a:srgbClr val="000099"/>
                </a:solidFill>
              </a:rPr>
              <a:t>OH </a:t>
            </a:r>
            <a:r>
              <a:rPr lang="pl-PL" sz="1600" dirty="0" err="1">
                <a:solidFill>
                  <a:srgbClr val="000099"/>
                </a:solidFill>
              </a:rPr>
              <a:t>flow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rate</a:t>
            </a:r>
            <a:r>
              <a:rPr lang="pl-PL" sz="1600" dirty="0">
                <a:solidFill>
                  <a:srgbClr val="000099"/>
                </a:solidFill>
              </a:rPr>
              <a:t> for N</a:t>
            </a:r>
            <a:r>
              <a:rPr lang="pl-PL" sz="1600" baseline="-25000" dirty="0">
                <a:solidFill>
                  <a:srgbClr val="000099"/>
                </a:solidFill>
              </a:rPr>
              <a:t>2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flow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rate</a:t>
            </a:r>
            <a:r>
              <a:rPr lang="pl-PL" sz="1600" dirty="0">
                <a:solidFill>
                  <a:srgbClr val="000099"/>
                </a:solidFill>
              </a:rPr>
              <a:t> 2700 NL/h (on </a:t>
            </a:r>
            <a:r>
              <a:rPr lang="pl-PL" sz="1600" dirty="0" err="1">
                <a:solidFill>
                  <a:srgbClr val="000099"/>
                </a:solidFill>
              </a:rPr>
              <a:t>the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left</a:t>
            </a:r>
            <a:r>
              <a:rPr lang="pl-PL" sz="1600" dirty="0">
                <a:solidFill>
                  <a:srgbClr val="000099"/>
                </a:solidFill>
              </a:rPr>
              <a:t>) and 3900 NL/h (on </a:t>
            </a:r>
            <a:r>
              <a:rPr lang="pl-PL" sz="1600" dirty="0" err="1">
                <a:solidFill>
                  <a:srgbClr val="000099"/>
                </a:solidFill>
              </a:rPr>
              <a:t>the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right</a:t>
            </a:r>
            <a:r>
              <a:rPr lang="pl-PL" sz="1600" dirty="0">
                <a:solidFill>
                  <a:srgbClr val="000099"/>
                </a:solidFill>
              </a:rPr>
              <a:t>). </a:t>
            </a:r>
            <a:endParaRPr lang="en-GB" sz="1600" dirty="0">
              <a:solidFill>
                <a:srgbClr val="000099"/>
              </a:solidFill>
            </a:endParaRPr>
          </a:p>
        </p:txBody>
      </p:sp>
      <p:sp>
        <p:nvSpPr>
          <p:cNvPr id="50186" name="Rectangle 19"/>
          <p:cNvSpPr>
            <a:spLocks noChangeArrowheads="1"/>
          </p:cNvSpPr>
          <p:nvPr/>
        </p:nvSpPr>
        <p:spPr bwMode="auto">
          <a:xfrm>
            <a:off x="468313" y="5280984"/>
            <a:ext cx="8208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 dirty="0">
                <a:solidFill>
                  <a:srgbClr val="CC0000"/>
                </a:solidFill>
              </a:rPr>
              <a:t>Best </a:t>
            </a:r>
            <a:r>
              <a:rPr lang="pl-PL" sz="1600" b="1" dirty="0" err="1">
                <a:solidFill>
                  <a:srgbClr val="CC0000"/>
                </a:solidFill>
              </a:rPr>
              <a:t>results</a:t>
            </a:r>
            <a:r>
              <a:rPr lang="pl-PL" sz="1600" b="1" dirty="0">
                <a:solidFill>
                  <a:srgbClr val="CC0000"/>
                </a:solidFill>
              </a:rPr>
              <a:t>: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to </a:t>
            </a:r>
            <a:r>
              <a:rPr lang="pl-PL" sz="1600" b="1" dirty="0" smtClean="0">
                <a:solidFill>
                  <a:srgbClr val="CC0000"/>
                </a:solidFill>
              </a:rPr>
              <a:t>95.7 </a:t>
            </a:r>
            <a:r>
              <a:rPr lang="pl-PL" sz="1600" b="1" dirty="0">
                <a:solidFill>
                  <a:srgbClr val="CC0000"/>
                </a:solidFill>
              </a:rPr>
              <a:t>g(H</a:t>
            </a:r>
            <a:r>
              <a:rPr lang="pl-PL" sz="1600" b="1" baseline="-25000" dirty="0">
                <a:solidFill>
                  <a:srgbClr val="CC0000"/>
                </a:solidFill>
              </a:rPr>
              <a:t>2</a:t>
            </a:r>
            <a:r>
              <a:rPr lang="pl-PL" sz="1600" b="1" dirty="0">
                <a:solidFill>
                  <a:srgbClr val="CC0000"/>
                </a:solidFill>
              </a:rPr>
              <a:t>)/</a:t>
            </a:r>
            <a:r>
              <a:rPr lang="pl-PL" sz="1600" b="1" dirty="0" smtClean="0">
                <a:solidFill>
                  <a:srgbClr val="CC0000"/>
                </a:solidFill>
              </a:rPr>
              <a:t>h</a:t>
            </a:r>
            <a:r>
              <a:rPr lang="pl-PL" sz="1600" b="1" dirty="0" smtClean="0"/>
              <a:t> </a:t>
            </a:r>
            <a:r>
              <a:rPr lang="pl-PL" sz="1600" b="1" dirty="0">
                <a:solidFill>
                  <a:srgbClr val="CC0000"/>
                </a:solidFill>
              </a:rPr>
              <a:t>and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to </a:t>
            </a:r>
            <a:r>
              <a:rPr lang="pl-PL" sz="1600" b="1" dirty="0" smtClean="0">
                <a:solidFill>
                  <a:srgbClr val="CC0000"/>
                </a:solidFill>
              </a:rPr>
              <a:t>19.1 g(H</a:t>
            </a:r>
            <a:r>
              <a:rPr lang="pl-PL" sz="1600" b="1" baseline="-25000" dirty="0" smtClean="0">
                <a:solidFill>
                  <a:srgbClr val="CC0000"/>
                </a:solidFill>
              </a:rPr>
              <a:t>2</a:t>
            </a:r>
            <a:r>
              <a:rPr lang="pl-PL" sz="1600" b="1" dirty="0">
                <a:solidFill>
                  <a:srgbClr val="CC0000"/>
                </a:solidFill>
              </a:rPr>
              <a:t>)/</a:t>
            </a:r>
            <a:r>
              <a:rPr lang="pl-PL" sz="1600" b="1" dirty="0" err="1" smtClean="0">
                <a:solidFill>
                  <a:srgbClr val="CC0000"/>
                </a:solidFill>
              </a:rPr>
              <a:t>kWh</a:t>
            </a:r>
            <a:r>
              <a:rPr lang="pl-PL" sz="1600" b="1" dirty="0" smtClean="0"/>
              <a:t> </a:t>
            </a:r>
            <a:endParaRPr lang="pl-PL" sz="1600" b="1" dirty="0">
              <a:solidFill>
                <a:srgbClr val="CC0000"/>
              </a:solidFill>
            </a:endParaRPr>
          </a:p>
          <a:p>
            <a:pPr algn="ctr"/>
            <a:r>
              <a:rPr lang="pl-PL" sz="1600" b="1" dirty="0" err="1">
                <a:solidFill>
                  <a:srgbClr val="CC0000"/>
                </a:solidFill>
              </a:rPr>
              <a:t>Ethanol</a:t>
            </a:r>
            <a:r>
              <a:rPr lang="pl-PL" sz="1600" b="1" dirty="0">
                <a:solidFill>
                  <a:srgbClr val="CC0000"/>
                </a:solidFill>
              </a:rPr>
              <a:t> </a:t>
            </a:r>
            <a:r>
              <a:rPr lang="pl-PL" sz="1600" b="1" dirty="0" err="1">
                <a:solidFill>
                  <a:srgbClr val="CC0000"/>
                </a:solidFill>
              </a:rPr>
              <a:t>conversion</a:t>
            </a:r>
            <a:r>
              <a:rPr lang="pl-PL" sz="1600" b="1" dirty="0">
                <a:solidFill>
                  <a:srgbClr val="CC0000"/>
                </a:solidFill>
              </a:rPr>
              <a:t> </a:t>
            </a:r>
            <a:r>
              <a:rPr lang="pl-PL" sz="1600" b="1" dirty="0" err="1">
                <a:solidFill>
                  <a:srgbClr val="CC0000"/>
                </a:solidFill>
              </a:rPr>
              <a:t>into</a:t>
            </a:r>
            <a:r>
              <a:rPr lang="pl-PL" sz="1600" b="1" dirty="0">
                <a:solidFill>
                  <a:srgbClr val="CC0000"/>
                </a:solidFill>
              </a:rPr>
              <a:t> </a:t>
            </a:r>
            <a:r>
              <a:rPr lang="pl-PL" sz="1600" b="1" dirty="0" err="1">
                <a:solidFill>
                  <a:srgbClr val="CC0000"/>
                </a:solidFill>
              </a:rPr>
              <a:t>hydrogen</a:t>
            </a:r>
            <a:r>
              <a:rPr lang="pl-PL" sz="1600" b="1" dirty="0">
                <a:solidFill>
                  <a:srgbClr val="CC0000"/>
                </a:solidFill>
              </a:rPr>
              <a:t>: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to 100%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2400" b="1" dirty="0" err="1" smtClean="0">
                <a:solidFill>
                  <a:srgbClr val="C00000"/>
                </a:solidFill>
              </a:rPr>
              <a:t>Pyrolysis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of ethanol (C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OH → 3H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+ CO + C)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027" y="1480778"/>
            <a:ext cx="43497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18" y="1480778"/>
            <a:ext cx="42862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3517" y="1552755"/>
          <a:ext cx="8959970" cy="4379920"/>
        </p:xfrm>
        <a:graphic>
          <a:graphicData uri="http://schemas.openxmlformats.org/drawingml/2006/table">
            <a:tbl>
              <a:tblPr/>
              <a:tblGrid>
                <a:gridCol w="446402"/>
                <a:gridCol w="2022484"/>
                <a:gridCol w="1275440"/>
                <a:gridCol w="1738548"/>
                <a:gridCol w="1738548"/>
                <a:gridCol w="1738548"/>
              </a:tblGrid>
              <a:tr h="851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Plasma gas composition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Absorbed microwave power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kW</a:t>
                      </a: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Hydrogen production rate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6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)/h]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Energy yield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g(H</a:t>
                      </a:r>
                      <a:r>
                        <a:rPr lang="en-GB" sz="1600" b="1" kern="12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)/kWh]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Hydrogen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latin typeface="+mn-lt"/>
                          <a:ea typeface="Times New Roman"/>
                        </a:rPr>
                        <a:t>selectivity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[</a:t>
                      </a:r>
                      <a:r>
                        <a:rPr lang="en-GB" sz="1600" b="1" kern="1200" dirty="0" smtClean="0">
                          <a:latin typeface="+mn-lt"/>
                          <a:ea typeface="Times New Roman"/>
                        </a:rPr>
                        <a:t>%</a:t>
                      </a:r>
                      <a:r>
                        <a:rPr lang="pl-PL" sz="1600" b="1" kern="1200" dirty="0" smtClean="0">
                          <a:latin typeface="+mn-lt"/>
                          <a:ea typeface="Times New Roman"/>
                        </a:rPr>
                        <a:t>]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+mn-lt"/>
                          <a:ea typeface="Times New Roman"/>
                        </a:rPr>
                        <a:t>Ethanol</a:t>
                      </a: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27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00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1.2 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5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51.8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33.1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n-GB" sz="16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– 2700 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1.6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+mn-lt"/>
                          <a:ea typeface="Times New Roman"/>
                        </a:rPr>
                        <a:t>5</a:t>
                      </a:r>
                      <a:endParaRPr lang="pl-PL" sz="1600" b="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59.5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11.9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29.8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+mn-lt"/>
                          <a:ea typeface="Times New Roman"/>
                        </a:rPr>
                        <a:t>Isopropanol</a:t>
                      </a: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 – 2700 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.4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5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37.0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600" b="1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vert="vert27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 – 2700 NL/h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n-GB" sz="1600" baseline="-25000" dirty="0"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OH –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.4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kg/h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pl-PL" sz="1600" dirty="0"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92.9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18.6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rostokąt 12"/>
          <p:cNvSpPr>
            <a:spLocks noChangeArrowheads="1"/>
          </p:cNvSpPr>
          <p:nvPr/>
        </p:nvSpPr>
        <p:spPr bwMode="auto">
          <a:xfrm>
            <a:off x="2268538" y="971550"/>
            <a:ext cx="4319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 smtClean="0">
                <a:solidFill>
                  <a:srgbClr val="000099"/>
                </a:solidFill>
              </a:rPr>
              <a:t>915 </a:t>
            </a:r>
            <a:r>
              <a:rPr lang="pl-PL" sz="1800" b="1" dirty="0" err="1" smtClean="0">
                <a:solidFill>
                  <a:srgbClr val="000099"/>
                </a:solidFill>
              </a:rPr>
              <a:t>MHz</a:t>
            </a:r>
            <a:r>
              <a:rPr lang="pl-PL" sz="1800" b="1" dirty="0">
                <a:solidFill>
                  <a:srgbClr val="000099"/>
                </a:solidFill>
              </a:rPr>
              <a:t>; </a:t>
            </a:r>
            <a:r>
              <a:rPr lang="pl-PL" sz="1800" b="1" dirty="0" err="1" smtClean="0">
                <a:solidFill>
                  <a:srgbClr val="000099"/>
                </a:solidFill>
              </a:rPr>
              <a:t>alcohol</a:t>
            </a:r>
            <a:r>
              <a:rPr lang="pl-PL" sz="1800" b="1" dirty="0" smtClean="0">
                <a:solidFill>
                  <a:srgbClr val="000099"/>
                </a:solidFill>
              </a:rPr>
              <a:t> </a:t>
            </a:r>
            <a:r>
              <a:rPr lang="pl-PL" sz="1800" b="1" dirty="0" err="1">
                <a:solidFill>
                  <a:srgbClr val="000099"/>
                </a:solidFill>
              </a:rPr>
              <a:t>added</a:t>
            </a:r>
            <a:r>
              <a:rPr lang="pl-PL" sz="1800" b="1" dirty="0">
                <a:solidFill>
                  <a:srgbClr val="000099"/>
                </a:solidFill>
              </a:rPr>
              <a:t> to </a:t>
            </a:r>
            <a:r>
              <a:rPr lang="pl-PL" sz="1800" b="1" dirty="0" err="1">
                <a:solidFill>
                  <a:srgbClr val="000099"/>
                </a:solidFill>
              </a:rPr>
              <a:t>axial</a:t>
            </a:r>
            <a:r>
              <a:rPr lang="pl-PL" sz="1800" b="1" dirty="0">
                <a:solidFill>
                  <a:srgbClr val="000099"/>
                </a:solidFill>
              </a:rPr>
              <a:t> </a:t>
            </a:r>
            <a:r>
              <a:rPr lang="pl-PL" sz="1800" b="1" dirty="0" err="1">
                <a:solidFill>
                  <a:srgbClr val="000099"/>
                </a:solidFill>
              </a:rPr>
              <a:t>flow</a:t>
            </a:r>
            <a:endParaRPr lang="pl-PL" sz="1800" b="1" dirty="0">
              <a:solidFill>
                <a:srgbClr val="000099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Dry reforming of ethanol and </a:t>
            </a:r>
            <a:r>
              <a:rPr lang="en-US" sz="2400" b="1" dirty="0" err="1" smtClean="0">
                <a:solidFill>
                  <a:srgbClr val="C00000"/>
                </a:solidFill>
              </a:rPr>
              <a:t>isopropanol</a:t>
            </a:r>
            <a:r>
              <a:rPr lang="en-US" sz="2400" b="1" dirty="0" smtClean="0">
                <a:solidFill>
                  <a:srgbClr val="C00000"/>
                </a:solidFill>
              </a:rPr>
              <a:t> – 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351806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6"/>
          <p:cNvSpPr>
            <a:spLocks noChangeArrowheads="1"/>
          </p:cNvSpPr>
          <p:nvPr/>
        </p:nvSpPr>
        <p:spPr bwMode="auto">
          <a:xfrm>
            <a:off x="309563" y="1148191"/>
            <a:ext cx="8618537" cy="513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9250" indent="-342900" algn="just">
              <a:lnSpc>
                <a:spcPct val="150000"/>
              </a:lnSpc>
              <a:buClr>
                <a:srgbClr val="000099"/>
              </a:buClr>
              <a:buSzPct val="140000"/>
              <a:buFont typeface="Courier New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Hydrogen </a:t>
            </a:r>
            <a:r>
              <a:rPr lang="en-GB" sz="2000" b="1" dirty="0">
                <a:solidFill>
                  <a:srgbClr val="000000"/>
                </a:solidFill>
              </a:rPr>
              <a:t>is more and more attractive as an efficient and environmental friendly source of energy</a:t>
            </a:r>
          </a:p>
          <a:p>
            <a:pPr marL="349250" indent="-342900" algn="just">
              <a:lnSpc>
                <a:spcPct val="150000"/>
              </a:lnSpc>
              <a:buClr>
                <a:srgbClr val="000099"/>
              </a:buClr>
              <a:buSzPct val="140000"/>
              <a:buFont typeface="Courier New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It is considered as a promising fuel of the future</a:t>
            </a:r>
          </a:p>
          <a:p>
            <a:pPr marL="349250" indent="-342900" algn="just">
              <a:lnSpc>
                <a:spcPct val="150000"/>
              </a:lnSpc>
              <a:buClr>
                <a:srgbClr val="000099"/>
              </a:buClr>
              <a:buSzPct val="140000"/>
              <a:buFont typeface="Courier New" pitchFamily="49" charset="0"/>
              <a:buChar char="o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General tasks</a:t>
            </a:r>
          </a:p>
          <a:p>
            <a:pPr marL="806450" lvl="1" indent="-268288" algn="just">
              <a:lnSpc>
                <a:spcPct val="150000"/>
              </a:lnSpc>
              <a:buClr>
                <a:srgbClr val="000099"/>
              </a:buClr>
              <a:buSzPct val="140000"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Developing and implementing systems for hydrogen production from renewable electricity and biomass</a:t>
            </a:r>
          </a:p>
          <a:p>
            <a:pPr marL="806450" lvl="1" indent="-268288" algn="just">
              <a:lnSpc>
                <a:spcPct val="150000"/>
              </a:lnSpc>
              <a:buClr>
                <a:srgbClr val="000099"/>
              </a:buClr>
              <a:buSzPct val="140000"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Lower the hydrogen production cost and to improve efficiency</a:t>
            </a:r>
          </a:p>
          <a:p>
            <a:pPr marL="806450" lvl="1" indent="-268288" algn="just">
              <a:lnSpc>
                <a:spcPct val="150000"/>
              </a:lnSpc>
              <a:buClr>
                <a:srgbClr val="000099"/>
              </a:buClr>
              <a:buSzPct val="140000"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Improving existing commercial processes (e.g. steam methane reformation) and development new advanced production techniques (e.g. biological methods, nuclear and solar-powered</a:t>
            </a:r>
            <a:r>
              <a:rPr lang="en-GB" sz="2000" b="1" dirty="0" smtClean="0">
                <a:solidFill>
                  <a:srgbClr val="000000"/>
                </a:solidFill>
              </a:rPr>
              <a:t>)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9250" indent="-342900">
              <a:lnSpc>
                <a:spcPct val="90000"/>
              </a:lnSpc>
              <a:spcBef>
                <a:spcPts val="400"/>
              </a:spcBef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3363" name="Rectangle 17"/>
          <p:cNvSpPr>
            <a:spLocks noChangeArrowheads="1"/>
          </p:cNvSpPr>
          <p:nvPr/>
        </p:nvSpPr>
        <p:spPr bwMode="auto">
          <a:xfrm>
            <a:off x="1016000" y="163513"/>
            <a:ext cx="70739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388815" bIns="0">
            <a:spAutoFit/>
          </a:bodyPr>
          <a:lstStyle/>
          <a:p>
            <a:pPr algn="ctr" defTabSz="91281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b="1">
                <a:solidFill>
                  <a:srgbClr val="C00000"/>
                </a:solidFill>
              </a:rPr>
              <a:t>Introduction</a:t>
            </a:r>
            <a:endParaRPr lang="pl-PL" sz="2800" b="1">
              <a:solidFill>
                <a:srgbClr val="C00000"/>
              </a:solidFill>
            </a:endParaRPr>
          </a:p>
          <a:p>
            <a:pPr algn="ctr" defTabSz="91281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83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1"/>
          <p:cNvSpPr txBox="1">
            <a:spLocks noChangeArrowheads="1"/>
          </p:cNvSpPr>
          <p:nvPr/>
        </p:nvSpPr>
        <p:spPr bwMode="auto">
          <a:xfrm>
            <a:off x="8623300" y="6534150"/>
            <a:ext cx="5207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280" tIns="44640" rIns="89280" bIns="4464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C6F72E-3E40-43F3-A686-A85CDC7B5B1F}" type="slidenum">
              <a:rPr lang="pl-PL" sz="1200">
                <a:solidFill>
                  <a:srgbClr val="000000"/>
                </a:solidFill>
                <a:cs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pl-PL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6086" name="Prostokąt 12"/>
          <p:cNvSpPr>
            <a:spLocks noChangeArrowheads="1"/>
          </p:cNvSpPr>
          <p:nvPr/>
        </p:nvSpPr>
        <p:spPr bwMode="auto">
          <a:xfrm>
            <a:off x="2268538" y="971550"/>
            <a:ext cx="4319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 smtClean="0">
                <a:solidFill>
                  <a:srgbClr val="000099"/>
                </a:solidFill>
              </a:rPr>
              <a:t>915 </a:t>
            </a:r>
            <a:r>
              <a:rPr lang="pl-PL" sz="1800" b="1" dirty="0" err="1" smtClean="0">
                <a:solidFill>
                  <a:srgbClr val="000099"/>
                </a:solidFill>
              </a:rPr>
              <a:t>MHz</a:t>
            </a:r>
            <a:r>
              <a:rPr lang="pl-PL" sz="1800" b="1" dirty="0">
                <a:solidFill>
                  <a:srgbClr val="000099"/>
                </a:solidFill>
              </a:rPr>
              <a:t>; C</a:t>
            </a:r>
            <a:r>
              <a:rPr lang="pl-PL" sz="1800" b="1" baseline="-25000" dirty="0">
                <a:solidFill>
                  <a:srgbClr val="000099"/>
                </a:solidFill>
              </a:rPr>
              <a:t>2</a:t>
            </a:r>
            <a:r>
              <a:rPr lang="pl-PL" sz="1800" b="1" dirty="0">
                <a:solidFill>
                  <a:srgbClr val="000099"/>
                </a:solidFill>
              </a:rPr>
              <a:t>H</a:t>
            </a:r>
            <a:r>
              <a:rPr lang="pl-PL" sz="1800" b="1" baseline="-25000" dirty="0">
                <a:solidFill>
                  <a:srgbClr val="000099"/>
                </a:solidFill>
              </a:rPr>
              <a:t>5</a:t>
            </a:r>
            <a:r>
              <a:rPr lang="pl-PL" sz="1800" b="1" dirty="0">
                <a:solidFill>
                  <a:srgbClr val="000099"/>
                </a:solidFill>
              </a:rPr>
              <a:t>OH </a:t>
            </a:r>
            <a:r>
              <a:rPr lang="pl-PL" sz="1800" b="1" dirty="0" err="1">
                <a:solidFill>
                  <a:srgbClr val="000099"/>
                </a:solidFill>
              </a:rPr>
              <a:t>added</a:t>
            </a:r>
            <a:r>
              <a:rPr lang="pl-PL" sz="1800" b="1" dirty="0">
                <a:solidFill>
                  <a:srgbClr val="000099"/>
                </a:solidFill>
              </a:rPr>
              <a:t> to </a:t>
            </a:r>
            <a:r>
              <a:rPr lang="pl-PL" sz="1800" b="1" dirty="0" err="1">
                <a:solidFill>
                  <a:srgbClr val="000099"/>
                </a:solidFill>
              </a:rPr>
              <a:t>axial</a:t>
            </a:r>
            <a:r>
              <a:rPr lang="pl-PL" sz="1800" b="1" dirty="0">
                <a:solidFill>
                  <a:srgbClr val="000099"/>
                </a:solidFill>
              </a:rPr>
              <a:t> </a:t>
            </a:r>
            <a:r>
              <a:rPr lang="pl-PL" sz="1800" b="1" dirty="0" err="1">
                <a:solidFill>
                  <a:srgbClr val="000099"/>
                </a:solidFill>
              </a:rPr>
              <a:t>flow</a:t>
            </a:r>
            <a:endParaRPr lang="pl-PL" sz="1800" b="1" dirty="0">
              <a:solidFill>
                <a:srgbClr val="000099"/>
              </a:solidFill>
            </a:endParaRPr>
          </a:p>
        </p:txBody>
      </p:sp>
      <p:sp>
        <p:nvSpPr>
          <p:cNvPr id="46087" name="Rectangle 19"/>
          <p:cNvSpPr>
            <a:spLocks noChangeArrowheads="1"/>
          </p:cNvSpPr>
          <p:nvPr/>
        </p:nvSpPr>
        <p:spPr bwMode="auto">
          <a:xfrm>
            <a:off x="466725" y="5852484"/>
            <a:ext cx="8208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99"/>
                </a:solidFill>
              </a:rPr>
              <a:t>H</a:t>
            </a:r>
            <a:r>
              <a:rPr lang="en-GB" sz="1600" dirty="0" err="1">
                <a:solidFill>
                  <a:srgbClr val="000099"/>
                </a:solidFill>
              </a:rPr>
              <a:t>ydrogen</a:t>
            </a:r>
            <a:r>
              <a:rPr lang="en-GB" sz="1600" dirty="0">
                <a:solidFill>
                  <a:srgbClr val="000099"/>
                </a:solidFill>
              </a:rPr>
              <a:t> production rate</a:t>
            </a:r>
            <a:r>
              <a:rPr lang="pl-PL" sz="1600" dirty="0">
                <a:solidFill>
                  <a:srgbClr val="000099"/>
                </a:solidFill>
              </a:rPr>
              <a:t> and</a:t>
            </a:r>
            <a:r>
              <a:rPr lang="en-GB" sz="1600" dirty="0">
                <a:solidFill>
                  <a:srgbClr val="000099"/>
                </a:solidFill>
              </a:rPr>
              <a:t> energy yield</a:t>
            </a:r>
            <a:r>
              <a:rPr lang="pl-PL" sz="1600" dirty="0">
                <a:solidFill>
                  <a:srgbClr val="000099"/>
                </a:solidFill>
              </a:rPr>
              <a:t> for </a:t>
            </a:r>
            <a:r>
              <a:rPr lang="pl-PL" sz="1600" dirty="0" smtClean="0">
                <a:solidFill>
                  <a:srgbClr val="000099"/>
                </a:solidFill>
              </a:rPr>
              <a:t>CO</a:t>
            </a:r>
            <a:r>
              <a:rPr lang="pl-PL" sz="1600" baseline="-25000" dirty="0" smtClean="0">
                <a:solidFill>
                  <a:srgbClr val="000099"/>
                </a:solidFill>
              </a:rPr>
              <a:t>2</a:t>
            </a:r>
            <a:r>
              <a:rPr lang="pl-PL" sz="1600" dirty="0" smtClean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plasma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en-GB" sz="1600" dirty="0">
                <a:solidFill>
                  <a:srgbClr val="000099"/>
                </a:solidFill>
              </a:rPr>
              <a:t>as a function of absorbed microwave </a:t>
            </a:r>
            <a:r>
              <a:rPr lang="en-GB" sz="1600" dirty="0" smtClean="0">
                <a:solidFill>
                  <a:srgbClr val="000099"/>
                </a:solidFill>
              </a:rPr>
              <a:t>power</a:t>
            </a:r>
            <a:r>
              <a:rPr lang="pl-PL" sz="1600" dirty="0" smtClean="0">
                <a:solidFill>
                  <a:srgbClr val="000099"/>
                </a:solidFill>
              </a:rPr>
              <a:t> (on </a:t>
            </a:r>
            <a:r>
              <a:rPr lang="pl-PL" sz="1600" dirty="0" err="1" smtClean="0">
                <a:solidFill>
                  <a:srgbClr val="000099"/>
                </a:solidFill>
              </a:rPr>
              <a:t>the</a:t>
            </a:r>
            <a:r>
              <a:rPr lang="pl-PL" sz="1600" dirty="0" smtClean="0">
                <a:solidFill>
                  <a:srgbClr val="000099"/>
                </a:solidFill>
              </a:rPr>
              <a:t> </a:t>
            </a:r>
            <a:r>
              <a:rPr lang="pl-PL" sz="1600" dirty="0" err="1" smtClean="0">
                <a:solidFill>
                  <a:srgbClr val="000099"/>
                </a:solidFill>
              </a:rPr>
              <a:t>left</a:t>
            </a:r>
            <a:r>
              <a:rPr lang="pl-PL" sz="1600" dirty="0" smtClean="0">
                <a:solidFill>
                  <a:srgbClr val="000099"/>
                </a:solidFill>
              </a:rPr>
              <a:t>) and </a:t>
            </a:r>
            <a:r>
              <a:rPr lang="en-GB" sz="1600" dirty="0" smtClean="0">
                <a:solidFill>
                  <a:srgbClr val="000099"/>
                </a:solidFill>
              </a:rPr>
              <a:t>as a function of </a:t>
            </a:r>
            <a:r>
              <a:rPr lang="pl-PL" sz="1600" dirty="0" smtClean="0">
                <a:solidFill>
                  <a:srgbClr val="000099"/>
                </a:solidFill>
              </a:rPr>
              <a:t>C</a:t>
            </a:r>
            <a:r>
              <a:rPr lang="pl-PL" sz="1600" baseline="-25000" dirty="0" smtClean="0">
                <a:solidFill>
                  <a:srgbClr val="000099"/>
                </a:solidFill>
              </a:rPr>
              <a:t>2</a:t>
            </a:r>
            <a:r>
              <a:rPr lang="pl-PL" sz="1600" dirty="0" smtClean="0">
                <a:solidFill>
                  <a:srgbClr val="000099"/>
                </a:solidFill>
              </a:rPr>
              <a:t>H</a:t>
            </a:r>
            <a:r>
              <a:rPr lang="pl-PL" sz="1600" baseline="-25000" dirty="0" smtClean="0">
                <a:solidFill>
                  <a:srgbClr val="000099"/>
                </a:solidFill>
              </a:rPr>
              <a:t>5</a:t>
            </a:r>
            <a:r>
              <a:rPr lang="pl-PL" sz="1600" dirty="0" smtClean="0">
                <a:solidFill>
                  <a:srgbClr val="000099"/>
                </a:solidFill>
              </a:rPr>
              <a:t>OH </a:t>
            </a:r>
            <a:r>
              <a:rPr lang="pl-PL" sz="1600" dirty="0" err="1" smtClean="0">
                <a:solidFill>
                  <a:srgbClr val="000099"/>
                </a:solidFill>
              </a:rPr>
              <a:t>flow</a:t>
            </a:r>
            <a:r>
              <a:rPr lang="pl-PL" sz="1600" dirty="0" smtClean="0">
                <a:solidFill>
                  <a:srgbClr val="000099"/>
                </a:solidFill>
              </a:rPr>
              <a:t> </a:t>
            </a:r>
            <a:r>
              <a:rPr lang="pl-PL" sz="1600" dirty="0" err="1" smtClean="0">
                <a:solidFill>
                  <a:srgbClr val="000099"/>
                </a:solidFill>
              </a:rPr>
              <a:t>rate</a:t>
            </a:r>
            <a:r>
              <a:rPr lang="pl-PL" sz="1600" dirty="0" smtClean="0">
                <a:solidFill>
                  <a:srgbClr val="000099"/>
                </a:solidFill>
              </a:rPr>
              <a:t> (on </a:t>
            </a:r>
            <a:r>
              <a:rPr lang="pl-PL" sz="1600" dirty="0" err="1" smtClean="0">
                <a:solidFill>
                  <a:srgbClr val="000099"/>
                </a:solidFill>
              </a:rPr>
              <a:t>the</a:t>
            </a:r>
            <a:r>
              <a:rPr lang="pl-PL" sz="1600" dirty="0" smtClean="0">
                <a:solidFill>
                  <a:srgbClr val="000099"/>
                </a:solidFill>
              </a:rPr>
              <a:t> </a:t>
            </a:r>
            <a:r>
              <a:rPr lang="pl-PL" sz="1600" dirty="0" err="1" smtClean="0">
                <a:solidFill>
                  <a:srgbClr val="000099"/>
                </a:solidFill>
              </a:rPr>
              <a:t>right</a:t>
            </a:r>
            <a:r>
              <a:rPr lang="pl-PL" sz="1600" dirty="0" smtClean="0">
                <a:solidFill>
                  <a:srgbClr val="000099"/>
                </a:solidFill>
              </a:rPr>
              <a:t>). </a:t>
            </a:r>
            <a:endParaRPr lang="en-GB" sz="1600" dirty="0">
              <a:solidFill>
                <a:srgbClr val="000099"/>
              </a:solidFill>
            </a:endParaRPr>
          </a:p>
        </p:txBody>
      </p:sp>
      <p:sp>
        <p:nvSpPr>
          <p:cNvPr id="46090" name="Rectangle 19"/>
          <p:cNvSpPr>
            <a:spLocks noChangeArrowheads="1"/>
          </p:cNvSpPr>
          <p:nvPr/>
        </p:nvSpPr>
        <p:spPr bwMode="auto">
          <a:xfrm>
            <a:off x="468313" y="5280984"/>
            <a:ext cx="8208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 dirty="0">
                <a:solidFill>
                  <a:srgbClr val="CC0000"/>
                </a:solidFill>
              </a:rPr>
              <a:t>Best </a:t>
            </a:r>
            <a:r>
              <a:rPr lang="pl-PL" sz="1600" b="1" dirty="0" err="1">
                <a:solidFill>
                  <a:srgbClr val="CC0000"/>
                </a:solidFill>
              </a:rPr>
              <a:t>results</a:t>
            </a:r>
            <a:r>
              <a:rPr lang="pl-PL" sz="1600" b="1" dirty="0">
                <a:solidFill>
                  <a:srgbClr val="CC0000"/>
                </a:solidFill>
              </a:rPr>
              <a:t>: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to </a:t>
            </a:r>
            <a:r>
              <a:rPr lang="pl-PL" sz="1600" b="1" dirty="0" smtClean="0">
                <a:solidFill>
                  <a:srgbClr val="CC0000"/>
                </a:solidFill>
              </a:rPr>
              <a:t>59.5 g(H</a:t>
            </a:r>
            <a:r>
              <a:rPr lang="pl-PL" sz="1600" b="1" baseline="-25000" dirty="0" smtClean="0">
                <a:solidFill>
                  <a:srgbClr val="CC0000"/>
                </a:solidFill>
              </a:rPr>
              <a:t>2</a:t>
            </a:r>
            <a:r>
              <a:rPr lang="pl-PL" sz="1600" b="1" dirty="0">
                <a:solidFill>
                  <a:srgbClr val="CC0000"/>
                </a:solidFill>
              </a:rPr>
              <a:t>)/</a:t>
            </a:r>
            <a:r>
              <a:rPr lang="pl-PL" sz="1600" b="1" dirty="0" smtClean="0">
                <a:solidFill>
                  <a:srgbClr val="CC0000"/>
                </a:solidFill>
              </a:rPr>
              <a:t>h </a:t>
            </a:r>
            <a:r>
              <a:rPr lang="pl-PL" sz="1600" b="1" dirty="0">
                <a:solidFill>
                  <a:srgbClr val="CC0000"/>
                </a:solidFill>
              </a:rPr>
              <a:t>and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</a:t>
            </a:r>
            <a:r>
              <a:rPr lang="pl-PL" sz="1600" b="1" dirty="0" smtClean="0">
                <a:solidFill>
                  <a:srgbClr val="CC0000"/>
                </a:solidFill>
              </a:rPr>
              <a:t>to 11.9 g(H</a:t>
            </a:r>
            <a:r>
              <a:rPr lang="pl-PL" sz="1600" b="1" baseline="-25000" dirty="0" smtClean="0">
                <a:solidFill>
                  <a:srgbClr val="CC0000"/>
                </a:solidFill>
              </a:rPr>
              <a:t>2</a:t>
            </a:r>
            <a:r>
              <a:rPr lang="pl-PL" sz="1600" b="1" dirty="0">
                <a:solidFill>
                  <a:srgbClr val="CC0000"/>
                </a:solidFill>
              </a:rPr>
              <a:t>)/</a:t>
            </a:r>
            <a:r>
              <a:rPr lang="pl-PL" sz="1600" b="1" dirty="0" err="1" smtClean="0">
                <a:solidFill>
                  <a:srgbClr val="CC0000"/>
                </a:solidFill>
              </a:rPr>
              <a:t>kWh</a:t>
            </a:r>
            <a:r>
              <a:rPr lang="pl-PL" sz="1600" b="1" dirty="0" smtClean="0"/>
              <a:t> </a:t>
            </a:r>
            <a:endParaRPr lang="pl-PL" sz="1600" b="1" dirty="0">
              <a:solidFill>
                <a:srgbClr val="CC0000"/>
              </a:solidFill>
            </a:endParaRPr>
          </a:p>
          <a:p>
            <a:pPr algn="ctr"/>
            <a:r>
              <a:rPr lang="pl-PL" sz="1600" b="1" dirty="0" err="1" smtClean="0">
                <a:solidFill>
                  <a:srgbClr val="CC0000"/>
                </a:solidFill>
              </a:rPr>
              <a:t>Hydrogen</a:t>
            </a:r>
            <a:r>
              <a:rPr lang="pl-PL" sz="1600" b="1" dirty="0" smtClean="0">
                <a:solidFill>
                  <a:srgbClr val="CC0000"/>
                </a:solidFill>
              </a:rPr>
              <a:t> </a:t>
            </a:r>
            <a:r>
              <a:rPr lang="pl-PL" sz="1600" b="1" dirty="0" err="1" smtClean="0">
                <a:solidFill>
                  <a:srgbClr val="CC0000"/>
                </a:solidFill>
              </a:rPr>
              <a:t>selectivity</a:t>
            </a:r>
            <a:r>
              <a:rPr lang="pl-PL" sz="1600" b="1" dirty="0" smtClean="0">
                <a:solidFill>
                  <a:srgbClr val="CC0000"/>
                </a:solidFill>
              </a:rPr>
              <a:t>: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to </a:t>
            </a:r>
            <a:r>
              <a:rPr lang="pl-PL" sz="1600" b="1" dirty="0" smtClean="0">
                <a:solidFill>
                  <a:srgbClr val="CC0000"/>
                </a:solidFill>
              </a:rPr>
              <a:t>33 </a:t>
            </a:r>
            <a:r>
              <a:rPr lang="pl-PL" sz="1600" b="1" dirty="0">
                <a:solidFill>
                  <a:srgbClr val="CC0000"/>
                </a:solidFill>
              </a:rPr>
              <a:t>%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24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err="1" smtClean="0">
                <a:solidFill>
                  <a:srgbClr val="C00000"/>
                </a:solidFill>
              </a:rPr>
              <a:t>ry</a:t>
            </a:r>
            <a:r>
              <a:rPr lang="en-US" sz="2400" b="1" dirty="0" smtClean="0">
                <a:solidFill>
                  <a:srgbClr val="C00000"/>
                </a:solidFill>
              </a:rPr>
              <a:t> reforming</a:t>
            </a:r>
            <a:r>
              <a:rPr lang="pl-PL" sz="2400" b="1" dirty="0" smtClean="0">
                <a:solidFill>
                  <a:srgbClr val="C00000"/>
                </a:solidFill>
              </a:rPr>
              <a:t> of e</a:t>
            </a:r>
            <a:r>
              <a:rPr lang="en-US" sz="2400" b="1" dirty="0" err="1" smtClean="0">
                <a:solidFill>
                  <a:srgbClr val="C00000"/>
                </a:solidFill>
              </a:rPr>
              <a:t>thanol</a:t>
            </a:r>
            <a:r>
              <a:rPr lang="en-US" sz="2400" b="1" dirty="0" smtClean="0">
                <a:solidFill>
                  <a:srgbClr val="C00000"/>
                </a:solidFill>
              </a:rPr>
              <a:t> (C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OH + 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→ 3H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+ 3CO)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0" y="1480778"/>
            <a:ext cx="437038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980" y="1492280"/>
            <a:ext cx="43243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1"/>
          <p:cNvSpPr txBox="1">
            <a:spLocks noChangeArrowheads="1"/>
          </p:cNvSpPr>
          <p:nvPr/>
        </p:nvSpPr>
        <p:spPr bwMode="auto">
          <a:xfrm>
            <a:off x="8623300" y="6534150"/>
            <a:ext cx="5207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280" tIns="44640" rIns="89280" bIns="4464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C6F72E-3E40-43F3-A686-A85CDC7B5B1F}" type="slidenum">
              <a:rPr lang="pl-PL" sz="1200">
                <a:solidFill>
                  <a:srgbClr val="000000"/>
                </a:solidFill>
                <a:cs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pl-PL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6086" name="Prostokąt 12"/>
          <p:cNvSpPr>
            <a:spLocks noChangeArrowheads="1"/>
          </p:cNvSpPr>
          <p:nvPr/>
        </p:nvSpPr>
        <p:spPr bwMode="auto">
          <a:xfrm>
            <a:off x="2268538" y="971550"/>
            <a:ext cx="4319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 dirty="0" smtClean="0">
                <a:solidFill>
                  <a:srgbClr val="000099"/>
                </a:solidFill>
              </a:rPr>
              <a:t>915 </a:t>
            </a:r>
            <a:r>
              <a:rPr lang="pl-PL" sz="1800" b="1" dirty="0" err="1" smtClean="0">
                <a:solidFill>
                  <a:srgbClr val="000099"/>
                </a:solidFill>
              </a:rPr>
              <a:t>MHz</a:t>
            </a:r>
            <a:r>
              <a:rPr lang="pl-PL" sz="1800" b="1" dirty="0">
                <a:solidFill>
                  <a:srgbClr val="000099"/>
                </a:solidFill>
              </a:rPr>
              <a:t>; </a:t>
            </a:r>
            <a:r>
              <a:rPr lang="pl-PL" sz="1800" b="1" dirty="0" smtClean="0">
                <a:solidFill>
                  <a:srgbClr val="000099"/>
                </a:solidFill>
              </a:rPr>
              <a:t>C</a:t>
            </a:r>
            <a:r>
              <a:rPr lang="pl-PL" sz="1800" b="1" baseline="-25000" dirty="0" smtClean="0">
                <a:solidFill>
                  <a:srgbClr val="000099"/>
                </a:solidFill>
              </a:rPr>
              <a:t>3</a:t>
            </a:r>
            <a:r>
              <a:rPr lang="pl-PL" sz="1800" b="1" dirty="0" smtClean="0">
                <a:solidFill>
                  <a:srgbClr val="000099"/>
                </a:solidFill>
              </a:rPr>
              <a:t>H</a:t>
            </a:r>
            <a:r>
              <a:rPr lang="pl-PL" sz="1800" b="1" baseline="-25000" dirty="0" smtClean="0">
                <a:solidFill>
                  <a:srgbClr val="000099"/>
                </a:solidFill>
              </a:rPr>
              <a:t>7</a:t>
            </a:r>
            <a:r>
              <a:rPr lang="pl-PL" sz="1800" b="1" dirty="0" smtClean="0">
                <a:solidFill>
                  <a:srgbClr val="000099"/>
                </a:solidFill>
              </a:rPr>
              <a:t>OH </a:t>
            </a:r>
            <a:r>
              <a:rPr lang="pl-PL" sz="1800" b="1" dirty="0" err="1">
                <a:solidFill>
                  <a:srgbClr val="000099"/>
                </a:solidFill>
              </a:rPr>
              <a:t>added</a:t>
            </a:r>
            <a:r>
              <a:rPr lang="pl-PL" sz="1800" b="1" dirty="0">
                <a:solidFill>
                  <a:srgbClr val="000099"/>
                </a:solidFill>
              </a:rPr>
              <a:t> to </a:t>
            </a:r>
            <a:r>
              <a:rPr lang="pl-PL" sz="1800" b="1" dirty="0" err="1">
                <a:solidFill>
                  <a:srgbClr val="000099"/>
                </a:solidFill>
              </a:rPr>
              <a:t>axial</a:t>
            </a:r>
            <a:r>
              <a:rPr lang="pl-PL" sz="1800" b="1" dirty="0">
                <a:solidFill>
                  <a:srgbClr val="000099"/>
                </a:solidFill>
              </a:rPr>
              <a:t> </a:t>
            </a:r>
            <a:r>
              <a:rPr lang="pl-PL" sz="1800" b="1" dirty="0" err="1">
                <a:solidFill>
                  <a:srgbClr val="000099"/>
                </a:solidFill>
              </a:rPr>
              <a:t>flow</a:t>
            </a:r>
            <a:endParaRPr lang="pl-PL" sz="1800" b="1" dirty="0">
              <a:solidFill>
                <a:srgbClr val="000099"/>
              </a:solidFill>
            </a:endParaRPr>
          </a:p>
        </p:txBody>
      </p:sp>
      <p:sp>
        <p:nvSpPr>
          <p:cNvPr id="46087" name="Rectangle 19"/>
          <p:cNvSpPr>
            <a:spLocks noChangeArrowheads="1"/>
          </p:cNvSpPr>
          <p:nvPr/>
        </p:nvSpPr>
        <p:spPr bwMode="auto">
          <a:xfrm>
            <a:off x="466725" y="5852484"/>
            <a:ext cx="8208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99"/>
                </a:solidFill>
              </a:rPr>
              <a:t>H</a:t>
            </a:r>
            <a:r>
              <a:rPr lang="en-GB" sz="1600" dirty="0" err="1">
                <a:solidFill>
                  <a:srgbClr val="000099"/>
                </a:solidFill>
              </a:rPr>
              <a:t>ydrogen</a:t>
            </a:r>
            <a:r>
              <a:rPr lang="en-GB" sz="1600" dirty="0">
                <a:solidFill>
                  <a:srgbClr val="000099"/>
                </a:solidFill>
              </a:rPr>
              <a:t> production rate</a:t>
            </a:r>
            <a:r>
              <a:rPr lang="pl-PL" sz="1600" dirty="0">
                <a:solidFill>
                  <a:srgbClr val="000099"/>
                </a:solidFill>
              </a:rPr>
              <a:t> and</a:t>
            </a:r>
            <a:r>
              <a:rPr lang="en-GB" sz="1600" dirty="0">
                <a:solidFill>
                  <a:srgbClr val="000099"/>
                </a:solidFill>
              </a:rPr>
              <a:t> energy yield</a:t>
            </a:r>
            <a:r>
              <a:rPr lang="pl-PL" sz="1600" dirty="0">
                <a:solidFill>
                  <a:srgbClr val="000099"/>
                </a:solidFill>
              </a:rPr>
              <a:t> for </a:t>
            </a:r>
            <a:r>
              <a:rPr lang="pl-PL" sz="1600" dirty="0" smtClean="0">
                <a:solidFill>
                  <a:srgbClr val="000099"/>
                </a:solidFill>
              </a:rPr>
              <a:t>CO</a:t>
            </a:r>
            <a:r>
              <a:rPr lang="pl-PL" sz="1600" baseline="-25000" dirty="0" smtClean="0">
                <a:solidFill>
                  <a:srgbClr val="000099"/>
                </a:solidFill>
              </a:rPr>
              <a:t>2</a:t>
            </a:r>
            <a:r>
              <a:rPr lang="pl-PL" sz="1600" dirty="0" smtClean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plasma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en-GB" sz="1600" dirty="0">
                <a:solidFill>
                  <a:srgbClr val="000099"/>
                </a:solidFill>
              </a:rPr>
              <a:t>as a function of absorbed microwave power</a:t>
            </a:r>
            <a:r>
              <a:rPr lang="pl-PL" sz="1600" dirty="0">
                <a:solidFill>
                  <a:srgbClr val="000099"/>
                </a:solidFill>
              </a:rPr>
              <a:t> (on </a:t>
            </a:r>
            <a:r>
              <a:rPr lang="pl-PL" sz="1600" dirty="0" err="1">
                <a:solidFill>
                  <a:srgbClr val="000099"/>
                </a:solidFill>
              </a:rPr>
              <a:t>the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left</a:t>
            </a:r>
            <a:r>
              <a:rPr lang="pl-PL" sz="1600" dirty="0">
                <a:solidFill>
                  <a:srgbClr val="000099"/>
                </a:solidFill>
              </a:rPr>
              <a:t>) and </a:t>
            </a:r>
            <a:r>
              <a:rPr lang="en-GB" sz="1600" dirty="0">
                <a:solidFill>
                  <a:srgbClr val="000099"/>
                </a:solidFill>
              </a:rPr>
              <a:t>as a function of </a:t>
            </a:r>
            <a:r>
              <a:rPr lang="pl-PL" sz="1600" dirty="0" smtClean="0">
                <a:solidFill>
                  <a:srgbClr val="000099"/>
                </a:solidFill>
              </a:rPr>
              <a:t>C</a:t>
            </a:r>
            <a:r>
              <a:rPr lang="pl-PL" sz="1600" baseline="-25000" dirty="0" smtClean="0">
                <a:solidFill>
                  <a:srgbClr val="000099"/>
                </a:solidFill>
              </a:rPr>
              <a:t>3</a:t>
            </a:r>
            <a:r>
              <a:rPr lang="pl-PL" sz="1600" dirty="0" smtClean="0">
                <a:solidFill>
                  <a:srgbClr val="000099"/>
                </a:solidFill>
              </a:rPr>
              <a:t>H</a:t>
            </a:r>
            <a:r>
              <a:rPr lang="pl-PL" sz="1600" baseline="-25000" dirty="0" smtClean="0">
                <a:solidFill>
                  <a:srgbClr val="000099"/>
                </a:solidFill>
              </a:rPr>
              <a:t>7</a:t>
            </a:r>
            <a:r>
              <a:rPr lang="pl-PL" sz="1600" dirty="0" smtClean="0">
                <a:solidFill>
                  <a:srgbClr val="000099"/>
                </a:solidFill>
              </a:rPr>
              <a:t>OH </a:t>
            </a:r>
            <a:r>
              <a:rPr lang="pl-PL" sz="1600" dirty="0" err="1">
                <a:solidFill>
                  <a:srgbClr val="000099"/>
                </a:solidFill>
              </a:rPr>
              <a:t>flow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rate</a:t>
            </a:r>
            <a:r>
              <a:rPr lang="pl-PL" sz="1600" dirty="0">
                <a:solidFill>
                  <a:srgbClr val="000099"/>
                </a:solidFill>
              </a:rPr>
              <a:t> (on </a:t>
            </a:r>
            <a:r>
              <a:rPr lang="pl-PL" sz="1600" dirty="0" err="1">
                <a:solidFill>
                  <a:srgbClr val="000099"/>
                </a:solidFill>
              </a:rPr>
              <a:t>the</a:t>
            </a:r>
            <a:r>
              <a:rPr lang="pl-PL" sz="1600" dirty="0">
                <a:solidFill>
                  <a:srgbClr val="000099"/>
                </a:solidFill>
              </a:rPr>
              <a:t> </a:t>
            </a:r>
            <a:r>
              <a:rPr lang="pl-PL" sz="1600" dirty="0" err="1">
                <a:solidFill>
                  <a:srgbClr val="000099"/>
                </a:solidFill>
              </a:rPr>
              <a:t>right</a:t>
            </a:r>
            <a:r>
              <a:rPr lang="pl-PL" sz="1600" dirty="0">
                <a:solidFill>
                  <a:srgbClr val="000099"/>
                </a:solidFill>
              </a:rPr>
              <a:t>). </a:t>
            </a:r>
            <a:endParaRPr lang="en-GB" sz="1600" dirty="0">
              <a:solidFill>
                <a:srgbClr val="000099"/>
              </a:solidFill>
            </a:endParaRPr>
          </a:p>
        </p:txBody>
      </p:sp>
      <p:sp>
        <p:nvSpPr>
          <p:cNvPr id="46090" name="Rectangle 19"/>
          <p:cNvSpPr>
            <a:spLocks noChangeArrowheads="1"/>
          </p:cNvSpPr>
          <p:nvPr/>
        </p:nvSpPr>
        <p:spPr bwMode="auto">
          <a:xfrm>
            <a:off x="468313" y="5280984"/>
            <a:ext cx="8208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 dirty="0">
                <a:solidFill>
                  <a:srgbClr val="CC0000"/>
                </a:solidFill>
              </a:rPr>
              <a:t>Best </a:t>
            </a:r>
            <a:r>
              <a:rPr lang="pl-PL" sz="1600" b="1" dirty="0" err="1">
                <a:solidFill>
                  <a:srgbClr val="CC0000"/>
                </a:solidFill>
              </a:rPr>
              <a:t>results</a:t>
            </a:r>
            <a:r>
              <a:rPr lang="pl-PL" sz="1600" b="1" dirty="0">
                <a:solidFill>
                  <a:srgbClr val="CC0000"/>
                </a:solidFill>
              </a:rPr>
              <a:t>: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to </a:t>
            </a:r>
            <a:r>
              <a:rPr lang="pl-PL" sz="1600" b="1" dirty="0" smtClean="0">
                <a:solidFill>
                  <a:srgbClr val="CC0000"/>
                </a:solidFill>
              </a:rPr>
              <a:t>92.9 g(H</a:t>
            </a:r>
            <a:r>
              <a:rPr lang="pl-PL" sz="1600" b="1" baseline="-25000" dirty="0" smtClean="0">
                <a:solidFill>
                  <a:srgbClr val="CC0000"/>
                </a:solidFill>
              </a:rPr>
              <a:t>2</a:t>
            </a:r>
            <a:r>
              <a:rPr lang="pl-PL" sz="1600" b="1" dirty="0">
                <a:solidFill>
                  <a:srgbClr val="CC0000"/>
                </a:solidFill>
              </a:rPr>
              <a:t>)/</a:t>
            </a:r>
            <a:r>
              <a:rPr lang="pl-PL" sz="1600" b="1" dirty="0" smtClean="0">
                <a:solidFill>
                  <a:srgbClr val="CC0000"/>
                </a:solidFill>
              </a:rPr>
              <a:t>h </a:t>
            </a:r>
            <a:r>
              <a:rPr lang="pl-PL" sz="1600" b="1" dirty="0">
                <a:solidFill>
                  <a:srgbClr val="CC0000"/>
                </a:solidFill>
              </a:rPr>
              <a:t>and </a:t>
            </a:r>
            <a:r>
              <a:rPr lang="pl-PL" sz="1600" b="1" dirty="0" err="1">
                <a:solidFill>
                  <a:srgbClr val="CC0000"/>
                </a:solidFill>
              </a:rPr>
              <a:t>up</a:t>
            </a:r>
            <a:r>
              <a:rPr lang="pl-PL" sz="1600" b="1" dirty="0">
                <a:solidFill>
                  <a:srgbClr val="CC0000"/>
                </a:solidFill>
              </a:rPr>
              <a:t> to </a:t>
            </a:r>
            <a:r>
              <a:rPr lang="pl-PL" sz="1600" b="1" dirty="0" smtClean="0">
                <a:solidFill>
                  <a:srgbClr val="CC0000"/>
                </a:solidFill>
              </a:rPr>
              <a:t>18.6 g(H</a:t>
            </a:r>
            <a:r>
              <a:rPr lang="pl-PL" sz="1600" b="1" baseline="-25000" dirty="0" smtClean="0">
                <a:solidFill>
                  <a:srgbClr val="CC0000"/>
                </a:solidFill>
              </a:rPr>
              <a:t>2</a:t>
            </a:r>
            <a:r>
              <a:rPr lang="pl-PL" sz="1600" b="1" dirty="0">
                <a:solidFill>
                  <a:srgbClr val="CC0000"/>
                </a:solidFill>
              </a:rPr>
              <a:t>)/</a:t>
            </a:r>
            <a:r>
              <a:rPr lang="pl-PL" sz="1600" b="1" dirty="0" err="1" smtClean="0">
                <a:solidFill>
                  <a:srgbClr val="CC0000"/>
                </a:solidFill>
              </a:rPr>
              <a:t>kWh</a:t>
            </a:r>
            <a:r>
              <a:rPr lang="pl-PL" sz="1600" b="1" dirty="0" smtClean="0"/>
              <a:t> </a:t>
            </a:r>
            <a:endParaRPr lang="pl-PL" sz="1600" b="1" dirty="0">
              <a:solidFill>
                <a:srgbClr val="CC0000"/>
              </a:solidFill>
            </a:endParaRPr>
          </a:p>
          <a:p>
            <a:pPr algn="ctr"/>
            <a:r>
              <a:rPr lang="pl-PL" sz="1600" b="1" dirty="0" err="1" smtClean="0">
                <a:solidFill>
                  <a:srgbClr val="CC0000"/>
                </a:solidFill>
              </a:rPr>
              <a:t>Corresponding</a:t>
            </a:r>
            <a:r>
              <a:rPr lang="pl-PL" sz="1600" b="1" dirty="0" smtClean="0">
                <a:solidFill>
                  <a:srgbClr val="CC0000"/>
                </a:solidFill>
              </a:rPr>
              <a:t> </a:t>
            </a:r>
            <a:r>
              <a:rPr lang="pl-PL" sz="1600" b="1" dirty="0" err="1" smtClean="0">
                <a:solidFill>
                  <a:srgbClr val="CC0000"/>
                </a:solidFill>
              </a:rPr>
              <a:t>hydrogen</a:t>
            </a:r>
            <a:r>
              <a:rPr lang="pl-PL" sz="1600" b="1" dirty="0" smtClean="0">
                <a:solidFill>
                  <a:srgbClr val="CC0000"/>
                </a:solidFill>
              </a:rPr>
              <a:t> </a:t>
            </a:r>
            <a:r>
              <a:rPr lang="pl-PL" sz="1600" b="1" dirty="0" err="1" smtClean="0">
                <a:solidFill>
                  <a:srgbClr val="CC0000"/>
                </a:solidFill>
              </a:rPr>
              <a:t>selectivity</a:t>
            </a:r>
            <a:r>
              <a:rPr lang="pl-PL" sz="1600" b="1" dirty="0" smtClean="0">
                <a:solidFill>
                  <a:srgbClr val="CC0000"/>
                </a:solidFill>
              </a:rPr>
              <a:t>: </a:t>
            </a:r>
            <a:r>
              <a:rPr lang="pl-PL" sz="1600" b="1" dirty="0" err="1" smtClean="0">
                <a:solidFill>
                  <a:srgbClr val="CC0000"/>
                </a:solidFill>
              </a:rPr>
              <a:t>up</a:t>
            </a:r>
            <a:r>
              <a:rPr lang="pl-PL" sz="1600" b="1" dirty="0" smtClean="0">
                <a:solidFill>
                  <a:srgbClr val="CC0000"/>
                </a:solidFill>
              </a:rPr>
              <a:t> to 37 </a:t>
            </a:r>
            <a:r>
              <a:rPr lang="pl-PL" sz="1600" b="1" dirty="0">
                <a:solidFill>
                  <a:srgbClr val="CC0000"/>
                </a:solidFill>
              </a:rPr>
              <a:t>%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l-PL" sz="2400" b="1" dirty="0" smtClean="0">
                <a:solidFill>
                  <a:srgbClr val="C00000"/>
                </a:solidFill>
              </a:rPr>
              <a:t>D</a:t>
            </a:r>
            <a:r>
              <a:rPr lang="en-GB" sz="2400" b="1" dirty="0" err="1" smtClean="0">
                <a:solidFill>
                  <a:srgbClr val="C00000"/>
                </a:solidFill>
              </a:rPr>
              <a:t>ry</a:t>
            </a:r>
            <a:r>
              <a:rPr lang="en-GB" sz="2400" b="1" dirty="0" smtClean="0">
                <a:solidFill>
                  <a:srgbClr val="C00000"/>
                </a:solidFill>
              </a:rPr>
              <a:t> reforming </a:t>
            </a:r>
            <a:r>
              <a:rPr lang="pl-PL" sz="2400" b="1" dirty="0" smtClean="0">
                <a:solidFill>
                  <a:srgbClr val="C00000"/>
                </a:solidFill>
              </a:rPr>
              <a:t>of i</a:t>
            </a:r>
            <a:r>
              <a:rPr lang="en-GB" sz="2400" b="1" dirty="0" err="1" smtClean="0">
                <a:solidFill>
                  <a:srgbClr val="C00000"/>
                </a:solidFill>
              </a:rPr>
              <a:t>sopropanol</a:t>
            </a:r>
            <a:r>
              <a:rPr lang="en-GB" sz="2400" b="1" dirty="0" smtClean="0">
                <a:solidFill>
                  <a:srgbClr val="C00000"/>
                </a:solidFill>
              </a:rPr>
              <a:t> (C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GB" sz="2400" b="1" dirty="0" smtClean="0">
                <a:solidFill>
                  <a:srgbClr val="C00000"/>
                </a:solidFill>
              </a:rPr>
              <a:t>H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7</a:t>
            </a:r>
            <a:r>
              <a:rPr lang="en-GB" sz="2400" b="1" dirty="0" smtClean="0">
                <a:solidFill>
                  <a:srgbClr val="C00000"/>
                </a:solidFill>
              </a:rPr>
              <a:t>OH + 2CO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GB" sz="2400" b="1" dirty="0" smtClean="0">
                <a:solidFill>
                  <a:srgbClr val="C00000"/>
                </a:solidFill>
              </a:rPr>
              <a:t> → 4H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GB" sz="2400" b="1" dirty="0" smtClean="0">
                <a:solidFill>
                  <a:srgbClr val="C00000"/>
                </a:solidFill>
              </a:rPr>
              <a:t> + 5CO)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541" y="1480778"/>
            <a:ext cx="43402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99" y="1480778"/>
            <a:ext cx="44069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59" name="Group 111"/>
          <p:cNvGraphicFramePr>
            <a:graphicFrameLocks noGrp="1"/>
          </p:cNvGraphicFramePr>
          <p:nvPr/>
        </p:nvGraphicFramePr>
        <p:xfrm>
          <a:off x="80513" y="511836"/>
          <a:ext cx="8994477" cy="6274277"/>
        </p:xfrm>
        <a:graphic>
          <a:graphicData uri="http://schemas.openxmlformats.org/drawingml/2006/table">
            <a:tbl>
              <a:tblPr/>
              <a:tblGrid>
                <a:gridCol w="1165322"/>
                <a:gridCol w="1497365"/>
                <a:gridCol w="940762"/>
                <a:gridCol w="1606561"/>
                <a:gridCol w="1363313"/>
                <a:gridCol w="1125724"/>
                <a:gridCol w="1295430"/>
              </a:tblGrid>
              <a:tr h="159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Absorbed microwave power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kW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Working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gas 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 rate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L/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reaction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 rate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[kg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h]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Hydrogen production rate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[g(H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)/h]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Energy yield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[g(H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)/kWh]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Hydrogen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selectivity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in the outgas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9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 270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+ 0.5 kg/h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steam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reforming)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57.8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14.4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70,2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 – 7.2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0.05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9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 390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pyrolysis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0.8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66.7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22.2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71.7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17.5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 – 6.4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1.8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1.5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0.07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9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390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pyrolysis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95.7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67.5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23.4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 – 7.8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0.05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Hydrogen production from ethanol - the best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59" name="Group 111"/>
          <p:cNvGraphicFramePr>
            <a:graphicFrameLocks noGrp="1"/>
          </p:cNvGraphicFramePr>
          <p:nvPr/>
        </p:nvGraphicFramePr>
        <p:xfrm>
          <a:off x="69010" y="874143"/>
          <a:ext cx="9000228" cy="4505544"/>
        </p:xfrm>
        <a:graphic>
          <a:graphicData uri="http://schemas.openxmlformats.org/drawingml/2006/table">
            <a:tbl>
              <a:tblPr/>
              <a:tblGrid>
                <a:gridCol w="1198708"/>
                <a:gridCol w="1354187"/>
                <a:gridCol w="1154747"/>
                <a:gridCol w="1703817"/>
                <a:gridCol w="1253886"/>
                <a:gridCol w="1106550"/>
                <a:gridCol w="1228333"/>
              </a:tblGrid>
              <a:tr h="1021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Absorbed microwave power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kW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]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Working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gas 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low rate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L/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reaction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low rate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[kg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h]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Hydrogen production rate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[g(H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)/h]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Energy yield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[g(H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)/kWh]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Hydrogen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selectivity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]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in the outgas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72000" marB="72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pl-PL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270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dry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reforming)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37.0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8664" marR="38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16.5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 – 46.7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28.7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3.4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0.05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pl-PL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270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dry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reforming)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92.9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18.6</a:t>
                      </a:r>
                      <a:endParaRPr lang="pl-PL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23.5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 – 37.8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6.4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l-PL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0.1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1" name="Text Box 1"/>
          <p:cNvSpPr txBox="1">
            <a:spLocks noChangeArrowheads="1"/>
          </p:cNvSpPr>
          <p:nvPr/>
        </p:nvSpPr>
        <p:spPr bwMode="auto">
          <a:xfrm>
            <a:off x="8623300" y="6534150"/>
            <a:ext cx="5207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280" tIns="44640" rIns="89280" bIns="44640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4ED07A-9B1E-4359-8D07-6B4E18271DCF}" type="slidenum">
              <a:rPr lang="pl-PL" sz="1200">
                <a:solidFill>
                  <a:srgbClr val="000000"/>
                </a:solidFill>
                <a:cs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pl-PL" sz="1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" y="5625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marL="342900" indent="-336550" algn="ctr">
              <a:buSzPct val="14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Hydrogen production from </a:t>
            </a:r>
            <a:r>
              <a:rPr lang="en-US" sz="2400" b="1" dirty="0" err="1" smtClean="0">
                <a:solidFill>
                  <a:srgbClr val="C00000"/>
                </a:solidFill>
              </a:rPr>
              <a:t>isopropanol</a:t>
            </a:r>
            <a:r>
              <a:rPr lang="en-US" sz="2400" b="1" dirty="0" smtClean="0">
                <a:solidFill>
                  <a:srgbClr val="C00000"/>
                </a:solidFill>
              </a:rPr>
              <a:t> - the best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5"/>
          <p:cNvSpPr>
            <a:spLocks noChangeArrowheads="1"/>
          </p:cNvSpPr>
          <p:nvPr/>
        </p:nvSpPr>
        <p:spPr bwMode="auto">
          <a:xfrm>
            <a:off x="541338" y="3954463"/>
            <a:ext cx="2043112" cy="265112"/>
          </a:xfrm>
          <a:prstGeom prst="rect">
            <a:avLst/>
          </a:prstGeom>
          <a:solidFill>
            <a:srgbClr val="FFFF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Text Box 32"/>
          <p:cNvSpPr txBox="1">
            <a:spLocks noChangeArrowheads="1"/>
          </p:cNvSpPr>
          <p:nvPr/>
        </p:nvSpPr>
        <p:spPr bwMode="auto">
          <a:xfrm>
            <a:off x="627063" y="3978275"/>
            <a:ext cx="2395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r>
              <a:rPr lang="pl-PL" sz="1400" b="1" dirty="0" smtClean="0">
                <a:solidFill>
                  <a:srgbClr val="000000"/>
                </a:solidFill>
                <a:cs typeface="Times New Roman" pitchFamily="18" charset="0"/>
              </a:rPr>
              <a:t>Distributed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pl-PL" sz="1400" b="1" baseline="-25000" dirty="0" err="1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pl-PL" sz="1400" b="1" baseline="-25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production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at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refuelling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stations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(reforming and 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electrolysis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45411" name="Text Box 11"/>
          <p:cNvSpPr txBox="1">
            <a:spLocks noChangeArrowheads="1"/>
          </p:cNvSpPr>
          <p:nvPr/>
        </p:nvSpPr>
        <p:spPr bwMode="auto">
          <a:xfrm>
            <a:off x="3351213" y="5175250"/>
            <a:ext cx="9890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388815" bIns="0">
            <a:spAutoFit/>
          </a:bodyPr>
          <a:lstStyle/>
          <a:p>
            <a:pPr defTabSz="914400"/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2010</a:t>
            </a:r>
          </a:p>
        </p:txBody>
      </p:sp>
      <p:sp>
        <p:nvSpPr>
          <p:cNvPr id="145412" name="Text Box 12"/>
          <p:cNvSpPr txBox="1">
            <a:spLocks noChangeArrowheads="1"/>
          </p:cNvSpPr>
          <p:nvPr/>
        </p:nvSpPr>
        <p:spPr bwMode="auto">
          <a:xfrm>
            <a:off x="4318000" y="4414838"/>
            <a:ext cx="9890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388815" bIns="0">
            <a:spAutoFit/>
          </a:bodyPr>
          <a:lstStyle/>
          <a:p>
            <a:pPr defTabSz="914400"/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2020</a:t>
            </a:r>
          </a:p>
        </p:txBody>
      </p:sp>
      <p:sp>
        <p:nvSpPr>
          <p:cNvPr id="145413" name="Text Box 13"/>
          <p:cNvSpPr txBox="1">
            <a:spLocks noChangeArrowheads="1"/>
          </p:cNvSpPr>
          <p:nvPr/>
        </p:nvSpPr>
        <p:spPr bwMode="auto">
          <a:xfrm>
            <a:off x="5181600" y="3757613"/>
            <a:ext cx="9890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388815" bIns="0">
            <a:spAutoFit/>
          </a:bodyPr>
          <a:lstStyle/>
          <a:p>
            <a:pPr defTabSz="914400"/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2030</a:t>
            </a:r>
          </a:p>
        </p:txBody>
      </p:sp>
      <p:sp>
        <p:nvSpPr>
          <p:cNvPr id="145414" name="Text Box 14"/>
          <p:cNvSpPr txBox="1">
            <a:spLocks noChangeArrowheads="1"/>
          </p:cNvSpPr>
          <p:nvPr/>
        </p:nvSpPr>
        <p:spPr bwMode="auto">
          <a:xfrm>
            <a:off x="6148388" y="3036888"/>
            <a:ext cx="9890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388815" bIns="0">
            <a:spAutoFit/>
          </a:bodyPr>
          <a:lstStyle/>
          <a:p>
            <a:pPr defTabSz="914400"/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2040</a:t>
            </a:r>
          </a:p>
        </p:txBody>
      </p:sp>
      <p:sp>
        <p:nvSpPr>
          <p:cNvPr id="145415" name="Text Box 15"/>
          <p:cNvSpPr txBox="1">
            <a:spLocks noChangeArrowheads="1"/>
          </p:cNvSpPr>
          <p:nvPr/>
        </p:nvSpPr>
        <p:spPr bwMode="auto">
          <a:xfrm>
            <a:off x="7219950" y="2324100"/>
            <a:ext cx="9890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388815" bIns="0">
            <a:spAutoFit/>
          </a:bodyPr>
          <a:lstStyle/>
          <a:p>
            <a:pPr defTabSz="914400"/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2050</a:t>
            </a:r>
          </a:p>
        </p:txBody>
      </p:sp>
      <p:sp>
        <p:nvSpPr>
          <p:cNvPr id="145416" name="Rectangle 7"/>
          <p:cNvSpPr>
            <a:spLocks noChangeArrowheads="1"/>
          </p:cNvSpPr>
          <p:nvPr/>
        </p:nvSpPr>
        <p:spPr bwMode="auto">
          <a:xfrm rot="-2220000">
            <a:off x="2797175" y="5387975"/>
            <a:ext cx="3063875" cy="5556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7" name="Text Box 25"/>
          <p:cNvSpPr txBox="1">
            <a:spLocks noChangeArrowheads="1"/>
          </p:cNvSpPr>
          <p:nvPr/>
        </p:nvSpPr>
        <p:spPr bwMode="auto">
          <a:xfrm rot="-2220000">
            <a:off x="3128963" y="5497513"/>
            <a:ext cx="2430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/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R&amp;D, tests</a:t>
            </a:r>
          </a:p>
        </p:txBody>
      </p:sp>
      <p:sp>
        <p:nvSpPr>
          <p:cNvPr id="145418" name="Rectangle 27"/>
          <p:cNvSpPr>
            <a:spLocks noChangeArrowheads="1"/>
          </p:cNvSpPr>
          <p:nvPr/>
        </p:nvSpPr>
        <p:spPr bwMode="auto">
          <a:xfrm>
            <a:off x="4390424" y="6370983"/>
            <a:ext cx="4672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Source</a:t>
            </a:r>
            <a:r>
              <a:rPr lang="en-GB" sz="14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cs typeface="Times New Roman" pitchFamily="18" charset="0"/>
              </a:rPr>
              <a:t> European Commission </a:t>
            </a:r>
            <a:r>
              <a:rPr lang="en-GB" sz="1400" b="1" dirty="0" smtClean="0">
                <a:solidFill>
                  <a:srgbClr val="000000"/>
                </a:solidFill>
                <a:cs typeface="Times New Roman" pitchFamily="18" charset="0"/>
              </a:rPr>
              <a:t>200</a:t>
            </a:r>
            <a:r>
              <a:rPr lang="pl-PL" sz="1400" b="1" dirty="0" smtClean="0">
                <a:solidFill>
                  <a:srgbClr val="000000"/>
                </a:solidFill>
                <a:cs typeface="Times New Roman" pitchFamily="18" charset="0"/>
              </a:rPr>
              <a:t>5:</a:t>
            </a:r>
          </a:p>
          <a:p>
            <a:pPr defTabSz="914400"/>
            <a:r>
              <a:rPr lang="en-GB" sz="1400" b="1" dirty="0" smtClean="0">
                <a:solidFill>
                  <a:srgbClr val="000000"/>
                </a:solidFill>
                <a:cs typeface="Times New Roman" pitchFamily="18" charset="0"/>
              </a:rPr>
              <a:t>Hydrogen </a:t>
            </a:r>
            <a:r>
              <a:rPr lang="en-GB" sz="1400" b="1" dirty="0">
                <a:solidFill>
                  <a:srgbClr val="000000"/>
                </a:solidFill>
                <a:cs typeface="Times New Roman" pitchFamily="18" charset="0"/>
              </a:rPr>
              <a:t>Energy and Fuel Cells: </a:t>
            </a:r>
            <a:r>
              <a:rPr lang="en-GB" sz="1400" b="1" dirty="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GB" sz="1400" b="1" dirty="0">
                <a:solidFill>
                  <a:srgbClr val="000000"/>
                </a:solidFill>
                <a:cs typeface="Times New Roman" pitchFamily="18" charset="0"/>
              </a:rPr>
              <a:t>vision of our future</a:t>
            </a:r>
          </a:p>
        </p:txBody>
      </p:sp>
      <p:sp>
        <p:nvSpPr>
          <p:cNvPr id="145419" name="Text Box 31"/>
          <p:cNvSpPr txBox="1">
            <a:spLocks noChangeArrowheads="1"/>
          </p:cNvSpPr>
          <p:nvPr/>
        </p:nvSpPr>
        <p:spPr bwMode="auto">
          <a:xfrm>
            <a:off x="304800" y="5046663"/>
            <a:ext cx="26019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r>
              <a:rPr lang="pl-PL" sz="1400" b="1" dirty="0" smtClean="0">
                <a:solidFill>
                  <a:srgbClr val="000000"/>
                </a:solidFill>
                <a:cs typeface="Times New Roman" pitchFamily="18" charset="0"/>
              </a:rPr>
              <a:t>Reforming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natural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gas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electrolysis</a:t>
            </a:r>
            <a:endParaRPr lang="pl-PL" sz="1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5420" name="Text Box 33"/>
          <p:cNvSpPr txBox="1">
            <a:spLocks noChangeArrowheads="1"/>
          </p:cNvSpPr>
          <p:nvPr/>
        </p:nvSpPr>
        <p:spPr bwMode="auto">
          <a:xfrm>
            <a:off x="1635125" y="3203575"/>
            <a:ext cx="31718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88815" bIns="0">
            <a:spAutoFit/>
          </a:bodyPr>
          <a:lstStyle/>
          <a:p>
            <a:pPr defTabSz="914400"/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pl-PL" sz="1400" b="1" baseline="-25000" dirty="0" err="1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produced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from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fossil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fuels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with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CO</a:t>
            </a:r>
            <a:r>
              <a:rPr lang="pl-PL" sz="1400" b="1" baseline="-25000" dirty="0" err="1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pl-PL" sz="1400" b="1" baseline="-25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sequestration</a:t>
            </a:r>
            <a:endParaRPr lang="pl-PL" sz="1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5421" name="Text Box 34"/>
          <p:cNvSpPr txBox="1">
            <a:spLocks noChangeArrowheads="1"/>
          </p:cNvSpPr>
          <p:nvPr/>
        </p:nvSpPr>
        <p:spPr bwMode="auto">
          <a:xfrm>
            <a:off x="3076920" y="2060575"/>
            <a:ext cx="33667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pl-PL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</a:t>
            </a:r>
            <a:r>
              <a:rPr lang="pl-PL" sz="1400" b="1" dirty="0" smtClean="0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H</a:t>
            </a:r>
            <a:r>
              <a:rPr lang="pl-PL" sz="1400" b="1" baseline="-25000" dirty="0" err="1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2</a:t>
            </a:r>
            <a:r>
              <a:rPr lang="pl-PL" sz="1400" b="1" baseline="-25000" dirty="0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pipeline</a:t>
            </a:r>
            <a:r>
              <a:rPr lang="pl-PL" sz="1400" b="1" dirty="0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 </a:t>
            </a:r>
            <a:r>
              <a:rPr lang="pl-PL" sz="1400" b="1" dirty="0" err="1" smtClean="0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infrastructure</a:t>
            </a:r>
            <a:endParaRPr lang="pl-PL" sz="1400" b="1" baseline="-25000" dirty="0">
              <a:solidFill>
                <a:srgbClr val="000000"/>
              </a:solidFill>
              <a:latin typeface="Arial CE" pitchFamily="34" charset="0"/>
              <a:cs typeface="Times New Roman" pitchFamily="18" charset="0"/>
            </a:endParaRPr>
          </a:p>
        </p:txBody>
      </p:sp>
      <p:sp>
        <p:nvSpPr>
          <p:cNvPr id="145422" name="Text Box 36"/>
          <p:cNvSpPr txBox="1">
            <a:spLocks noChangeArrowheads="1"/>
          </p:cNvSpPr>
          <p:nvPr/>
        </p:nvSpPr>
        <p:spPr bwMode="auto">
          <a:xfrm>
            <a:off x="1844675" y="2508250"/>
            <a:ext cx="436581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388815" bIns="0">
            <a:spAutoFit/>
          </a:bodyPr>
          <a:lstStyle/>
          <a:p>
            <a:pPr defTabSz="914400"/>
            <a:r>
              <a:rPr lang="pl-PL" sz="1400" b="1" dirty="0" err="1" smtClean="0">
                <a:solidFill>
                  <a:srgbClr val="000000"/>
                </a:solidFill>
                <a:cs typeface="Times New Roman" pitchFamily="18" charset="0"/>
              </a:rPr>
              <a:t>Interconnection</a:t>
            </a:r>
            <a:r>
              <a:rPr lang="pl-PL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of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local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pl-PL" sz="1400" b="1" baseline="-25000" dirty="0" err="1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distribution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grids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</a:p>
          <a:p>
            <a:pPr defTabSz="914400"/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significant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pl-PL" sz="1400" b="1" baseline="-25000" dirty="0" err="1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production</a:t>
            </a:r>
            <a:r>
              <a:rPr lang="pl-PL" sz="1400" b="1" dirty="0">
                <a:solidFill>
                  <a:srgbClr val="000000"/>
                </a:solidFill>
                <a:cs typeface="Times New Roman" pitchFamily="18" charset="0"/>
              </a:rPr>
              <a:t> from </a:t>
            </a:r>
            <a:r>
              <a:rPr lang="pl-PL" sz="1400" b="1" dirty="0" err="1">
                <a:solidFill>
                  <a:srgbClr val="000000"/>
                </a:solidFill>
                <a:cs typeface="Times New Roman" pitchFamily="18" charset="0"/>
              </a:rPr>
              <a:t>renewables</a:t>
            </a:r>
            <a:endParaRPr lang="pl-PL" sz="1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5423" name="Oval 37"/>
          <p:cNvSpPr>
            <a:spLocks noChangeAspect="1" noChangeArrowheads="1"/>
          </p:cNvSpPr>
          <p:nvPr/>
        </p:nvSpPr>
        <p:spPr bwMode="auto">
          <a:xfrm>
            <a:off x="100013" y="51990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4" name="Oval 38"/>
          <p:cNvSpPr>
            <a:spLocks noChangeAspect="1" noChangeArrowheads="1"/>
          </p:cNvSpPr>
          <p:nvPr/>
        </p:nvSpPr>
        <p:spPr bwMode="auto">
          <a:xfrm>
            <a:off x="325438" y="427672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5" name="Oval 39"/>
          <p:cNvSpPr>
            <a:spLocks noChangeAspect="1" noChangeArrowheads="1"/>
          </p:cNvSpPr>
          <p:nvPr/>
        </p:nvSpPr>
        <p:spPr bwMode="auto">
          <a:xfrm>
            <a:off x="1468438" y="339407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6" name="Oval 40"/>
          <p:cNvSpPr>
            <a:spLocks noChangeAspect="1" noChangeArrowheads="1"/>
          </p:cNvSpPr>
          <p:nvPr/>
        </p:nvSpPr>
        <p:spPr bwMode="auto">
          <a:xfrm>
            <a:off x="1671638" y="2722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7" name="Oval 41"/>
          <p:cNvSpPr>
            <a:spLocks noChangeAspect="1" noChangeArrowheads="1"/>
          </p:cNvSpPr>
          <p:nvPr/>
        </p:nvSpPr>
        <p:spPr bwMode="auto">
          <a:xfrm>
            <a:off x="2846387" y="2101629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8" name="Oval 42"/>
          <p:cNvSpPr>
            <a:spLocks noChangeAspect="1" noChangeArrowheads="1"/>
          </p:cNvSpPr>
          <p:nvPr/>
        </p:nvSpPr>
        <p:spPr bwMode="auto">
          <a:xfrm>
            <a:off x="3384765" y="1373044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9" name="Oval 45"/>
          <p:cNvSpPr>
            <a:spLocks noChangeArrowheads="1"/>
          </p:cNvSpPr>
          <p:nvPr/>
        </p:nvSpPr>
        <p:spPr bwMode="auto">
          <a:xfrm>
            <a:off x="157163" y="3760788"/>
            <a:ext cx="3122612" cy="11287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30" name="Text Box 47"/>
          <p:cNvSpPr txBox="1">
            <a:spLocks noChangeArrowheads="1"/>
          </p:cNvSpPr>
          <p:nvPr/>
        </p:nvSpPr>
        <p:spPr bwMode="auto">
          <a:xfrm>
            <a:off x="-1" y="5063"/>
            <a:ext cx="914400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/>
            <a:r>
              <a:rPr lang="en-GB" sz="2400" b="1" dirty="0">
                <a:solidFill>
                  <a:srgbClr val="C00000"/>
                </a:solidFill>
              </a:rPr>
              <a:t>European hydrogen-oriented economy </a:t>
            </a:r>
            <a:r>
              <a:rPr lang="en-GB" sz="2400" b="1" dirty="0" smtClean="0">
                <a:solidFill>
                  <a:srgbClr val="C00000"/>
                </a:solidFill>
              </a:rPr>
              <a:t>vision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roadmap for the 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distribution</a:t>
            </a:r>
            <a:endParaRPr lang="pl-PL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hydrogen, fuel 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pl-PL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pl-PL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l-PL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431" name="Group 51"/>
          <p:cNvGrpSpPr>
            <a:grpSpLocks/>
          </p:cNvGrpSpPr>
          <p:nvPr/>
        </p:nvGrpSpPr>
        <p:grpSpPr bwMode="auto">
          <a:xfrm>
            <a:off x="7008813" y="1046163"/>
            <a:ext cx="2097087" cy="1155700"/>
            <a:chOff x="4431" y="587"/>
            <a:chExt cx="1321" cy="728"/>
          </a:xfrm>
        </p:grpSpPr>
        <p:sp>
          <p:nvSpPr>
            <p:cNvPr id="145441" name="Oval 21"/>
            <p:cNvSpPr>
              <a:spLocks noChangeArrowheads="1"/>
            </p:cNvSpPr>
            <p:nvPr/>
          </p:nvSpPr>
          <p:spPr bwMode="auto">
            <a:xfrm>
              <a:off x="4431" y="587"/>
              <a:ext cx="1321" cy="7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Ins="388815" bIns="0"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42" name="Text Box 22"/>
            <p:cNvSpPr txBox="1">
              <a:spLocks noChangeArrowheads="1"/>
            </p:cNvSpPr>
            <p:nvPr/>
          </p:nvSpPr>
          <p:spPr bwMode="auto">
            <a:xfrm>
              <a:off x="4571" y="690"/>
              <a:ext cx="103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pl-PL" sz="1800" b="1" dirty="0" err="1">
                  <a:solidFill>
                    <a:srgbClr val="000000"/>
                  </a:solidFill>
                  <a:latin typeface="Arial CE" pitchFamily="34" charset="0"/>
                  <a:cs typeface="Times New Roman" pitchFamily="18" charset="0"/>
                </a:rPr>
                <a:t>Hydrogen</a:t>
              </a:r>
              <a:r>
                <a:rPr lang="pl-PL" sz="1800" b="1" dirty="0">
                  <a:solidFill>
                    <a:srgbClr val="000000"/>
                  </a:solidFill>
                  <a:latin typeface="Arial CE" pitchFamily="34" charset="0"/>
                  <a:cs typeface="Times New Roman" pitchFamily="18" charset="0"/>
                </a:rPr>
                <a:t>- </a:t>
              </a:r>
              <a:r>
                <a:rPr lang="pl-PL" sz="1800" b="1" dirty="0" err="1">
                  <a:solidFill>
                    <a:srgbClr val="000000"/>
                  </a:solidFill>
                  <a:latin typeface="Arial CE" pitchFamily="34" charset="0"/>
                  <a:cs typeface="Times New Roman" pitchFamily="18" charset="0"/>
                </a:rPr>
                <a:t>oriented</a:t>
              </a:r>
              <a:r>
                <a:rPr lang="pl-PL" sz="1800" b="1" dirty="0">
                  <a:solidFill>
                    <a:srgbClr val="000000"/>
                  </a:solidFill>
                  <a:latin typeface="Arial CE" pitchFamily="34" charset="0"/>
                  <a:cs typeface="Times New Roman" pitchFamily="18" charset="0"/>
                </a:rPr>
                <a:t> </a:t>
              </a:r>
              <a:r>
                <a:rPr lang="pl-PL" sz="1800" b="1" dirty="0" err="1">
                  <a:solidFill>
                    <a:srgbClr val="000000"/>
                  </a:solidFill>
                  <a:latin typeface="Arial CE" pitchFamily="34" charset="0"/>
                  <a:cs typeface="Times New Roman" pitchFamily="18" charset="0"/>
                </a:rPr>
                <a:t>economy</a:t>
              </a:r>
              <a:endParaRPr lang="pl-PL" sz="1800" b="1" dirty="0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endParaRPr>
            </a:p>
          </p:txBody>
        </p:sp>
      </p:grpSp>
      <p:sp>
        <p:nvSpPr>
          <p:cNvPr id="145432" name="AutoShape 9"/>
          <p:cNvSpPr>
            <a:spLocks noChangeArrowheads="1"/>
          </p:cNvSpPr>
          <p:nvPr/>
        </p:nvSpPr>
        <p:spPr bwMode="auto">
          <a:xfrm rot="-2220000">
            <a:off x="1654960" y="3444693"/>
            <a:ext cx="6139432" cy="831850"/>
          </a:xfrm>
          <a:prstGeom prst="rightArrow">
            <a:avLst>
              <a:gd name="adj1" fmla="val 50130"/>
              <a:gd name="adj2" fmla="val 51797"/>
            </a:avLst>
          </a:prstGeom>
          <a:solidFill>
            <a:srgbClr val="FF00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0" tIns="180000" rIns="0" bIns="180000" anchor="ctr"/>
          <a:lstStyle/>
          <a:p>
            <a:pPr algn="ctr" defTabSz="914400"/>
            <a:r>
              <a:rPr lang="pl-PL" sz="1800">
                <a:solidFill>
                  <a:srgbClr val="000000"/>
                </a:solidFill>
                <a:latin typeface="Arial CE" pitchFamily="34" charset="0"/>
                <a:cs typeface="Times New Roman" pitchFamily="18" charset="0"/>
              </a:rPr>
              <a:t>T R A N S F O R M A T I O N</a:t>
            </a:r>
          </a:p>
        </p:txBody>
      </p:sp>
      <p:sp>
        <p:nvSpPr>
          <p:cNvPr id="145433" name="Oval 16"/>
          <p:cNvSpPr>
            <a:spLocks noChangeArrowheads="1"/>
          </p:cNvSpPr>
          <p:nvPr/>
        </p:nvSpPr>
        <p:spPr bwMode="auto">
          <a:xfrm>
            <a:off x="250825" y="5627688"/>
            <a:ext cx="2171700" cy="11922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Ins="388815" bIns="0"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34" name="Text Box 18"/>
          <p:cNvSpPr txBox="1">
            <a:spLocks noChangeArrowheads="1"/>
          </p:cNvSpPr>
          <p:nvPr/>
        </p:nvSpPr>
        <p:spPr bwMode="auto">
          <a:xfrm>
            <a:off x="738647" y="5795277"/>
            <a:ext cx="12182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pl-PL" sz="1800" b="1" dirty="0" err="1" smtClean="0">
                <a:solidFill>
                  <a:srgbClr val="000000"/>
                </a:solidFill>
                <a:cs typeface="Times New Roman" pitchFamily="18" charset="0"/>
              </a:rPr>
              <a:t>Fossil</a:t>
            </a:r>
            <a:endParaRPr lang="pl-PL" sz="1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914400"/>
            <a:r>
              <a:rPr lang="pl-PL" sz="1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800" b="1" dirty="0" err="1" smtClean="0">
                <a:solidFill>
                  <a:srgbClr val="000000"/>
                </a:solidFill>
                <a:cs typeface="Times New Roman" pitchFamily="18" charset="0"/>
              </a:rPr>
              <a:t>fuel-based</a:t>
            </a:r>
            <a:endParaRPr lang="pl-PL" sz="1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914400"/>
            <a:r>
              <a:rPr lang="pl-PL" sz="1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l-PL" sz="1800" b="1" dirty="0" err="1">
                <a:solidFill>
                  <a:srgbClr val="000000"/>
                </a:solidFill>
                <a:cs typeface="Times New Roman" pitchFamily="18" charset="0"/>
              </a:rPr>
              <a:t>economy</a:t>
            </a:r>
            <a:endParaRPr lang="pl-PL" sz="1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5436" name="Text Box 10"/>
          <p:cNvSpPr txBox="1">
            <a:spLocks noChangeArrowheads="1"/>
          </p:cNvSpPr>
          <p:nvPr/>
        </p:nvSpPr>
        <p:spPr bwMode="auto">
          <a:xfrm>
            <a:off x="2530475" y="5899150"/>
            <a:ext cx="631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>
            <a:spAutoFit/>
          </a:bodyPr>
          <a:lstStyle/>
          <a:p>
            <a:pPr defTabSz="914400"/>
            <a:r>
              <a:rPr lang="pl-PL" sz="1800">
                <a:solidFill>
                  <a:srgbClr val="000000"/>
                </a:solidFill>
                <a:cs typeface="Times New Roman" pitchFamily="18" charset="0"/>
              </a:rPr>
              <a:t>2000</a:t>
            </a:r>
          </a:p>
        </p:txBody>
      </p:sp>
      <p:grpSp>
        <p:nvGrpSpPr>
          <p:cNvPr id="145437" name="Group 57"/>
          <p:cNvGrpSpPr>
            <a:grpSpLocks/>
          </p:cNvGrpSpPr>
          <p:nvPr/>
        </p:nvGrpSpPr>
        <p:grpSpPr bwMode="auto">
          <a:xfrm>
            <a:off x="5494338" y="3430588"/>
            <a:ext cx="2833687" cy="577850"/>
            <a:chOff x="3589" y="2161"/>
            <a:chExt cx="1785" cy="364"/>
          </a:xfrm>
        </p:grpSpPr>
        <p:sp>
          <p:nvSpPr>
            <p:cNvPr id="145439" name="Rectangle 5"/>
            <p:cNvSpPr>
              <a:spLocks noChangeArrowheads="1"/>
            </p:cNvSpPr>
            <p:nvPr/>
          </p:nvSpPr>
          <p:spPr bwMode="auto">
            <a:xfrm rot="-2219274">
              <a:off x="3589" y="2161"/>
              <a:ext cx="1785" cy="3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388815" bIns="0"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40" name="Text Box 56"/>
            <p:cNvSpPr txBox="1">
              <a:spLocks noChangeArrowheads="1"/>
            </p:cNvSpPr>
            <p:nvPr/>
          </p:nvSpPr>
          <p:spPr bwMode="auto">
            <a:xfrm rot="-2220000">
              <a:off x="3908" y="2192"/>
              <a:ext cx="1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/>
              <a:r>
                <a:rPr lang="pl-PL" sz="1800">
                  <a:solidFill>
                    <a:srgbClr val="000000"/>
                  </a:solidFill>
                  <a:cs typeface="Times New Roman" pitchFamily="18" charset="0"/>
                </a:rPr>
                <a:t>Market penetration</a:t>
              </a:r>
              <a:endParaRPr lang="pl-PL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484188" y="1189388"/>
            <a:ext cx="2160448" cy="1402602"/>
          </a:xfrm>
          <a:prstGeom prst="ellipse">
            <a:avLst/>
          </a:prstGeom>
          <a:solidFill>
            <a:srgbClr val="00B0F0"/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H</a:t>
            </a:r>
            <a:r>
              <a:rPr lang="pl-PL" sz="2000" b="1" baseline="-2500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2</a:t>
            </a:r>
            <a:r>
              <a:rPr lang="pl-PL" sz="2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pl-PL" sz="20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production</a:t>
            </a:r>
            <a:endParaRPr lang="pl-PL" sz="2000" b="1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&amp; </a:t>
            </a:r>
            <a:r>
              <a:rPr lang="pl-PL" sz="20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distribution</a:t>
            </a:r>
            <a:endParaRPr lang="pl-PL" sz="2000" b="1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6489561" y="4727163"/>
            <a:ext cx="2265140" cy="1313030"/>
          </a:xfrm>
          <a:prstGeom prst="ellipse">
            <a:avLst/>
          </a:prstGeom>
          <a:solidFill>
            <a:srgbClr val="00B0F0"/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0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526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FC and </a:t>
            </a:r>
            <a:r>
              <a:rPr lang="en-US" sz="2000" b="1" dirty="0" err="1" smtClean="0">
                <a:solidFill>
                  <a:srgbClr val="292526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H</a:t>
            </a:r>
            <a:r>
              <a:rPr lang="en-US" sz="2000" b="1" baseline="-25000" dirty="0" err="1" smtClean="0">
                <a:solidFill>
                  <a:srgbClr val="292526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2</a:t>
            </a:r>
            <a:r>
              <a:rPr lang="pl-PL" sz="2000" b="1" dirty="0" smtClean="0">
                <a:solidFill>
                  <a:srgbClr val="292526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292526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systems</a:t>
            </a:r>
            <a:endParaRPr lang="pl-PL" sz="2000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292526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Development &amp; deployment</a:t>
            </a:r>
            <a:endParaRPr lang="pl-PL" sz="2000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48967" y="1300620"/>
            <a:ext cx="342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l-P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pl-PL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sz="14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pl-PL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</a:t>
            </a:r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defTabSz="914400"/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</a:t>
            </a:r>
            <a:r>
              <a:rPr lang="pl-PL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carbonised</a:t>
            </a:r>
            <a:r>
              <a:rPr lang="pl-P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pl-PL" sz="1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97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pole tekstowe 2"/>
          <p:cNvSpPr txBox="1">
            <a:spLocks noChangeArrowheads="1"/>
          </p:cNvSpPr>
          <p:nvPr/>
        </p:nvSpPr>
        <p:spPr bwMode="auto">
          <a:xfrm>
            <a:off x="0" y="5886173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Apportionment of Threshold Cost: $1-$2/kg for production, $1-$2/kg for delivery</a:t>
            </a:r>
            <a:endParaRPr lang="pl-PL" sz="1800" b="1" dirty="0">
              <a:solidFill>
                <a:srgbClr val="C00000"/>
              </a:solidFill>
            </a:endParaRPr>
          </a:p>
        </p:txBody>
      </p:sp>
      <p:sp>
        <p:nvSpPr>
          <p:cNvPr id="147458" name="pole tekstowe 3"/>
          <p:cNvSpPr txBox="1">
            <a:spLocks noChangeArrowheads="1"/>
          </p:cNvSpPr>
          <p:nvPr/>
        </p:nvSpPr>
        <p:spPr bwMode="auto">
          <a:xfrm>
            <a:off x="0" y="6309967"/>
            <a:ext cx="7658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Based on the 2012 DOE-FCTP MYRD&amp;D cost status and targets for Hydrogen Production</a:t>
            </a:r>
            <a:endParaRPr lang="pl-PL" sz="1400" b="1" dirty="0">
              <a:solidFill>
                <a:srgbClr val="000099"/>
              </a:solidFill>
            </a:endParaRPr>
          </a:p>
          <a:p>
            <a:r>
              <a:rPr lang="en-US" sz="1400" b="1" dirty="0">
                <a:solidFill>
                  <a:srgbClr val="000099"/>
                </a:solidFill>
              </a:rPr>
              <a:t> http://www1.eere.energy.gov/hydrogenandfuelcells/mypp/pdfs/production.pdf</a:t>
            </a:r>
            <a:endParaRPr lang="pl-PL" sz="1400" b="1" dirty="0">
              <a:solidFill>
                <a:srgbClr val="000099"/>
              </a:solidFill>
            </a:endParaRPr>
          </a:p>
        </p:txBody>
      </p:sp>
      <p:sp>
        <p:nvSpPr>
          <p:cNvPr id="147459" name="pole tekstowe 4"/>
          <p:cNvSpPr txBox="1">
            <a:spLocks noChangeArrowheads="1"/>
          </p:cNvSpPr>
          <p:nvPr/>
        </p:nvSpPr>
        <p:spPr bwMode="auto">
          <a:xfrm>
            <a:off x="136525" y="17326"/>
            <a:ext cx="8910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 dirty="0">
                <a:solidFill>
                  <a:srgbClr val="000099"/>
                </a:solidFill>
              </a:rPr>
              <a:t>Source: </a:t>
            </a:r>
            <a:r>
              <a:rPr lang="pl-PL" sz="1400" b="1" i="1" dirty="0" err="1">
                <a:solidFill>
                  <a:srgbClr val="000099"/>
                </a:solidFill>
              </a:rPr>
              <a:t>Katie</a:t>
            </a:r>
            <a:r>
              <a:rPr lang="pl-PL" sz="1400" b="1" i="1" dirty="0">
                <a:solidFill>
                  <a:srgbClr val="000099"/>
                </a:solidFill>
              </a:rPr>
              <a:t> Randolph, </a:t>
            </a:r>
            <a:r>
              <a:rPr lang="pl-PL" sz="1400" b="1" dirty="0">
                <a:solidFill>
                  <a:srgbClr val="000099"/>
                </a:solidFill>
              </a:rPr>
              <a:t>U.S. </a:t>
            </a:r>
            <a:r>
              <a:rPr lang="pl-PL" sz="1400" b="1" dirty="0" err="1">
                <a:solidFill>
                  <a:srgbClr val="000099"/>
                </a:solidFill>
              </a:rPr>
              <a:t>Department</a:t>
            </a:r>
            <a:r>
              <a:rPr lang="pl-PL" sz="1400" b="1" dirty="0">
                <a:solidFill>
                  <a:srgbClr val="000099"/>
                </a:solidFill>
              </a:rPr>
              <a:t> of </a:t>
            </a:r>
            <a:r>
              <a:rPr lang="pl-PL" sz="1400" b="1" dirty="0" err="1">
                <a:solidFill>
                  <a:srgbClr val="000099"/>
                </a:solidFill>
              </a:rPr>
              <a:t>Energy</a:t>
            </a:r>
            <a:r>
              <a:rPr lang="pl-PL" sz="1400" b="1" dirty="0">
                <a:solidFill>
                  <a:srgbClr val="000099"/>
                </a:solidFill>
              </a:rPr>
              <a:t>, </a:t>
            </a:r>
            <a:r>
              <a:rPr lang="pl-PL" sz="1400" b="1" dirty="0" err="1">
                <a:solidFill>
                  <a:srgbClr val="000099"/>
                </a:solidFill>
              </a:rPr>
              <a:t>Hydrogen</a:t>
            </a:r>
            <a:r>
              <a:rPr lang="pl-PL" sz="1400" b="1" dirty="0">
                <a:solidFill>
                  <a:srgbClr val="000099"/>
                </a:solidFill>
              </a:rPr>
              <a:t> </a:t>
            </a:r>
            <a:r>
              <a:rPr lang="pl-PL" sz="1400" b="1" dirty="0" err="1">
                <a:solidFill>
                  <a:srgbClr val="000099"/>
                </a:solidFill>
              </a:rPr>
              <a:t>Production</a:t>
            </a:r>
            <a:r>
              <a:rPr lang="pl-PL" sz="1400" b="1" dirty="0">
                <a:solidFill>
                  <a:srgbClr val="000099"/>
                </a:solidFill>
              </a:rPr>
              <a:t>,</a:t>
            </a:r>
          </a:p>
          <a:p>
            <a:r>
              <a:rPr lang="pl-PL" sz="1400" b="1" dirty="0">
                <a:solidFill>
                  <a:srgbClr val="000099"/>
                </a:solidFill>
              </a:rPr>
              <a:t> </a:t>
            </a:r>
            <a:r>
              <a:rPr lang="en-US" sz="1400" b="1" i="1" dirty="0">
                <a:solidFill>
                  <a:srgbClr val="000099"/>
                </a:solidFill>
              </a:rPr>
              <a:t>2013 Annual Merit Review and Peer Evaluation Meeting</a:t>
            </a:r>
            <a:r>
              <a:rPr lang="pl-PL" sz="1400" b="1" i="1" dirty="0">
                <a:solidFill>
                  <a:srgbClr val="000099"/>
                </a:solidFill>
              </a:rPr>
              <a:t>, May 16, 2013 </a:t>
            </a:r>
            <a:r>
              <a:rPr lang="pl-PL" sz="1400" b="1" dirty="0">
                <a:solidFill>
                  <a:srgbClr val="000099"/>
                </a:solidFill>
              </a:rPr>
              <a:t>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3585125"/>
              </p:ext>
            </p:extLst>
          </p:nvPr>
        </p:nvGraphicFramePr>
        <p:xfrm>
          <a:off x="175095" y="1429881"/>
          <a:ext cx="8770620" cy="435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45"/>
                <a:gridCol w="3605145"/>
                <a:gridCol w="1142766"/>
                <a:gridCol w="932251"/>
                <a:gridCol w="857671"/>
                <a:gridCol w="1325042"/>
              </a:tblGrid>
              <a:tr h="933998"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$/kg </a:t>
                      </a:r>
                    </a:p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pl-PL" sz="16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production</a:t>
                      </a: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costs</a:t>
                      </a: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only</a:t>
                      </a: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 Status Target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 Target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Target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Ultimate</a:t>
                      </a: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Production</a:t>
                      </a: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Target 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625563">
                <a:tc rowSpan="2">
                  <a:txBody>
                    <a:bodyPr/>
                    <a:lstStyle/>
                    <a:p>
                      <a:r>
                        <a:rPr lang="pl-PL" sz="1600" b="1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Distributed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Electrolysis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from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grid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electricity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$4.20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$3.90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$2.30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$1-$2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72876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Bio-derived Liquids (based on ethanol reforming case)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$6.60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$5.90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$2.30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6000" marR="36000" marT="36000" marB="36000" anchor="ctr" anchorCtr="1"/>
                </a:tc>
              </a:tr>
              <a:tr h="297180">
                <a:tc rowSpan="5">
                  <a:txBody>
                    <a:bodyPr/>
                    <a:lstStyle/>
                    <a:p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Central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Electrolysis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from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renewable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electricity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$4.10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$3.00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$2.00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6000" marR="36000" marT="36000" marB="36000" anchor="ctr" anchorCtr="1"/>
                </a:tc>
              </a:tr>
              <a:tr h="2734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Biomass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gasification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$2.20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$2.10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$2.00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6000" marR="36000" marT="36000" marB="36000" anchor="ctr" anchorCtr="1"/>
                </a:tc>
              </a:tr>
              <a:tr h="59535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Solar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thermochemical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$14. 80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$3.70 </a:t>
                      </a:r>
                      <a:endParaRPr lang="pl-PL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6000" marR="36000" marT="36000" marB="36000" anchor="ctr" anchorCtr="1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Photoelectrochemical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$17.30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$5.70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6000" marR="36000" marT="36000" marB="36000" anchor="ctr" anchorCtr="1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Biological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$9.20 </a:t>
                      </a:r>
                      <a:endParaRPr lang="pl-PL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36000" marR="36000" marT="36000" marB="36000" anchor="ctr" anchorCtr="1"/>
                </a:tc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0" y="562739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DOE’s </a:t>
            </a:r>
            <a:r>
              <a:rPr lang="en-US" sz="2000" b="1" dirty="0">
                <a:solidFill>
                  <a:srgbClr val="C00000"/>
                </a:solidFill>
              </a:rPr>
              <a:t>envisage of hydrogen production </a:t>
            </a:r>
            <a:r>
              <a:rPr lang="en-US" sz="2000" b="1" dirty="0" smtClean="0">
                <a:solidFill>
                  <a:srgbClr val="C00000"/>
                </a:solidFill>
              </a:rPr>
              <a:t>targets</a:t>
            </a:r>
            <a:r>
              <a:rPr lang="pl-PL" sz="2000" b="1" dirty="0" smtClean="0">
                <a:solidFill>
                  <a:srgbClr val="C00000"/>
                </a:solidFill>
              </a:rPr>
              <a:t/>
            </a:r>
            <a:br>
              <a:rPr lang="pl-PL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in </a:t>
            </a:r>
            <a:r>
              <a:rPr lang="en-US" sz="2000" b="1" dirty="0">
                <a:solidFill>
                  <a:srgbClr val="C00000"/>
                </a:solidFill>
              </a:rPr>
              <a:t>distributed and central scales for the period 2011 – </a:t>
            </a:r>
            <a:r>
              <a:rPr lang="en-US" sz="2000" b="1" dirty="0" smtClean="0">
                <a:solidFill>
                  <a:srgbClr val="C00000"/>
                </a:solidFill>
              </a:rPr>
              <a:t>2020</a:t>
            </a:r>
            <a:endParaRPr lang="pl-P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7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Prostokąt 2"/>
          <p:cNvSpPr>
            <a:spLocks noChangeArrowheads="1"/>
          </p:cNvSpPr>
          <p:nvPr/>
        </p:nvSpPr>
        <p:spPr bwMode="auto">
          <a:xfrm>
            <a:off x="1487146" y="97006"/>
            <a:ext cx="6223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United States Department of Energy </a:t>
            </a:r>
            <a:r>
              <a:rPr lang="en-GB" sz="2400" b="1" dirty="0" smtClean="0">
                <a:solidFill>
                  <a:srgbClr val="C00000"/>
                </a:solidFill>
              </a:rPr>
              <a:t>2013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(</a:t>
            </a:r>
            <a:r>
              <a:rPr lang="pl-PL" sz="2400" b="1" dirty="0" err="1" smtClean="0">
                <a:solidFill>
                  <a:srgbClr val="C00000"/>
                </a:solidFill>
              </a:rPr>
              <a:t>confirmed</a:t>
            </a:r>
            <a:r>
              <a:rPr lang="pl-PL" sz="2400" b="1" dirty="0" smtClean="0">
                <a:solidFill>
                  <a:srgbClr val="C00000"/>
                </a:solidFill>
              </a:rPr>
              <a:t> in 2015)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48482" name="pole tekstowe 3"/>
          <p:cNvSpPr txBox="1">
            <a:spLocks noChangeArrowheads="1"/>
          </p:cNvSpPr>
          <p:nvPr/>
        </p:nvSpPr>
        <p:spPr bwMode="auto">
          <a:xfrm>
            <a:off x="414338" y="1567377"/>
            <a:ext cx="7821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Objective:</a:t>
            </a:r>
            <a:endParaRPr lang="pl-PL" sz="2000" b="1" dirty="0">
              <a:solidFill>
                <a:srgbClr val="C00000"/>
              </a:solidFill>
            </a:endParaRPr>
          </a:p>
          <a:p>
            <a:r>
              <a:rPr lang="en-GB" sz="2000" b="1" dirty="0">
                <a:solidFill>
                  <a:srgbClr val="000099"/>
                </a:solidFill>
              </a:rPr>
              <a:t>Develop technologies to produce hydrogen  from clean,</a:t>
            </a:r>
          </a:p>
          <a:p>
            <a:r>
              <a:rPr lang="en-GB" sz="2000" b="1" dirty="0">
                <a:solidFill>
                  <a:srgbClr val="000099"/>
                </a:solidFill>
              </a:rPr>
              <a:t>domestic resources at a production cost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of $</a:t>
            </a:r>
            <a:r>
              <a:rPr lang="pl-PL" sz="2000" b="1" dirty="0">
                <a:solidFill>
                  <a:srgbClr val="CC0000"/>
                </a:solidFill>
              </a:rPr>
              <a:t>1</a:t>
            </a:r>
            <a:r>
              <a:rPr lang="en-US" sz="2000" b="1" dirty="0">
                <a:solidFill>
                  <a:srgbClr val="CC0000"/>
                </a:solidFill>
              </a:rPr>
              <a:t>-$</a:t>
            </a:r>
            <a:r>
              <a:rPr lang="pl-PL" sz="2000" b="1" dirty="0">
                <a:solidFill>
                  <a:srgbClr val="CC0000"/>
                </a:solidFill>
              </a:rPr>
              <a:t>2</a:t>
            </a:r>
            <a:r>
              <a:rPr lang="en-US" sz="2000" b="1" dirty="0">
                <a:solidFill>
                  <a:srgbClr val="CC0000"/>
                </a:solidFill>
              </a:rPr>
              <a:t>/kg </a:t>
            </a:r>
            <a:r>
              <a:rPr lang="en-US" sz="2000" b="1" dirty="0" err="1">
                <a:solidFill>
                  <a:srgbClr val="CC0000"/>
                </a:solidFill>
              </a:rPr>
              <a:t>H</a:t>
            </a:r>
            <a:r>
              <a:rPr lang="en-US" sz="2000" b="1" baseline="-25000" dirty="0" err="1">
                <a:solidFill>
                  <a:srgbClr val="CC0000"/>
                </a:solidFill>
              </a:rPr>
              <a:t>2</a:t>
            </a:r>
            <a:r>
              <a:rPr lang="en-US" sz="2000" b="1" dirty="0">
                <a:solidFill>
                  <a:srgbClr val="CC0000"/>
                </a:solidFill>
              </a:rPr>
              <a:t> by 2020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148483" name="pole tekstowe 4"/>
          <p:cNvSpPr txBox="1">
            <a:spLocks noChangeArrowheads="1"/>
          </p:cNvSpPr>
          <p:nvPr/>
        </p:nvSpPr>
        <p:spPr bwMode="auto">
          <a:xfrm>
            <a:off x="450850" y="1003042"/>
            <a:ext cx="6965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Hydrogen Production Goal and </a:t>
            </a:r>
            <a:r>
              <a:rPr lang="en-GB" sz="2200" b="1" dirty="0">
                <a:solidFill>
                  <a:srgbClr val="CC0000"/>
                </a:solidFill>
              </a:rPr>
              <a:t>Pathway Strategies</a:t>
            </a:r>
          </a:p>
        </p:txBody>
      </p:sp>
      <p:sp>
        <p:nvSpPr>
          <p:cNvPr id="148484" name="pole tekstowe 5"/>
          <p:cNvSpPr txBox="1">
            <a:spLocks noChangeArrowheads="1"/>
          </p:cNvSpPr>
          <p:nvPr/>
        </p:nvSpPr>
        <p:spPr bwMode="auto">
          <a:xfrm>
            <a:off x="447675" y="2678928"/>
            <a:ext cx="5379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99"/>
                </a:solidFill>
              </a:rPr>
              <a:t>Estimated Plant Capacity (kg/day)</a:t>
            </a:r>
          </a:p>
          <a:p>
            <a:r>
              <a:rPr lang="en-GB" sz="2000" b="1" dirty="0">
                <a:solidFill>
                  <a:srgbClr val="000099"/>
                </a:solidFill>
              </a:rPr>
              <a:t>Distributed systems: up to 1500</a:t>
            </a:r>
          </a:p>
          <a:p>
            <a:r>
              <a:rPr lang="en-GB" sz="2000" b="1" dirty="0">
                <a:solidFill>
                  <a:srgbClr val="000099"/>
                </a:solidFill>
              </a:rPr>
              <a:t>Central systems: 50 000, 100 </a:t>
            </a:r>
            <a:r>
              <a:rPr lang="en-GB" sz="2000" b="1" dirty="0" smtClean="0">
                <a:solidFill>
                  <a:srgbClr val="000099"/>
                </a:solidFill>
              </a:rPr>
              <a:t>000</a:t>
            </a:r>
            <a:r>
              <a:rPr lang="pl-PL" sz="2000" b="1" dirty="0" smtClean="0">
                <a:solidFill>
                  <a:srgbClr val="000099"/>
                </a:solidFill>
              </a:rPr>
              <a:t>,</a:t>
            </a:r>
            <a:r>
              <a:rPr lang="en-GB" sz="2000" b="1" dirty="0" smtClean="0">
                <a:solidFill>
                  <a:srgbClr val="000099"/>
                </a:solidFill>
              </a:rPr>
              <a:t> </a:t>
            </a:r>
            <a:r>
              <a:rPr lang="en-GB" sz="2000" b="1" dirty="0">
                <a:solidFill>
                  <a:srgbClr val="000099"/>
                </a:solidFill>
              </a:rPr>
              <a:t>≥ 500000</a:t>
            </a:r>
          </a:p>
        </p:txBody>
      </p:sp>
      <p:sp>
        <p:nvSpPr>
          <p:cNvPr id="148485" name="pole tekstowe 6"/>
          <p:cNvSpPr txBox="1">
            <a:spLocks noChangeArrowheads="1"/>
          </p:cNvSpPr>
          <p:nvPr/>
        </p:nvSpPr>
        <p:spPr bwMode="auto">
          <a:xfrm>
            <a:off x="1" y="41402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What does it mean in a „scientific” language?</a:t>
            </a:r>
          </a:p>
          <a:p>
            <a:endParaRPr lang="en-GB" sz="2000" b="1" dirty="0">
              <a:solidFill>
                <a:srgbClr val="000099"/>
              </a:solidFill>
            </a:endParaRPr>
          </a:p>
          <a:p>
            <a:r>
              <a:rPr lang="en-GB" sz="2000" b="1" dirty="0">
                <a:solidFill>
                  <a:srgbClr val="000099"/>
                </a:solidFill>
              </a:rPr>
              <a:t>Cost of 1 kWh electric energy in the USA in April </a:t>
            </a:r>
            <a:r>
              <a:rPr lang="en-GB" sz="2000" b="1" dirty="0" smtClean="0">
                <a:solidFill>
                  <a:srgbClr val="000099"/>
                </a:solidFill>
              </a:rPr>
              <a:t>201</a:t>
            </a:r>
            <a:r>
              <a:rPr lang="pl-PL" sz="2000" b="1" dirty="0" smtClean="0">
                <a:solidFill>
                  <a:srgbClr val="000099"/>
                </a:solidFill>
              </a:rPr>
              <a:t>4</a:t>
            </a:r>
            <a:r>
              <a:rPr lang="en-GB" sz="2000" b="1" dirty="0" smtClean="0">
                <a:solidFill>
                  <a:srgbClr val="000099"/>
                </a:solidFill>
              </a:rPr>
              <a:t> </a:t>
            </a:r>
            <a:r>
              <a:rPr lang="en-GB" sz="2000" b="1" dirty="0">
                <a:solidFill>
                  <a:srgbClr val="000099"/>
                </a:solidFill>
              </a:rPr>
              <a:t>– $0.12</a:t>
            </a:r>
          </a:p>
          <a:p>
            <a:endParaRPr lang="en-GB" sz="2000" b="1" dirty="0">
              <a:solidFill>
                <a:srgbClr val="000099"/>
              </a:solidFill>
            </a:endParaRPr>
          </a:p>
          <a:p>
            <a:r>
              <a:rPr lang="en-GB" sz="2000" b="1" dirty="0">
                <a:solidFill>
                  <a:srgbClr val="000099"/>
                </a:solidFill>
              </a:rPr>
              <a:t>$2/kg H</a:t>
            </a:r>
            <a:r>
              <a:rPr lang="en-GB" sz="2000" b="1" baseline="-25000" dirty="0">
                <a:solidFill>
                  <a:srgbClr val="000099"/>
                </a:solidFill>
              </a:rPr>
              <a:t>2</a:t>
            </a:r>
            <a:r>
              <a:rPr lang="en-GB" sz="2000" b="1" dirty="0">
                <a:solidFill>
                  <a:srgbClr val="000099"/>
                </a:solidFill>
              </a:rPr>
              <a:t> → kg H</a:t>
            </a:r>
            <a:r>
              <a:rPr lang="en-GB" sz="2000" b="1" baseline="-25000" dirty="0">
                <a:solidFill>
                  <a:srgbClr val="000099"/>
                </a:solidFill>
              </a:rPr>
              <a:t>2</a:t>
            </a:r>
            <a:r>
              <a:rPr lang="en-GB" sz="2000" b="1" dirty="0">
                <a:solidFill>
                  <a:srgbClr val="000099"/>
                </a:solidFill>
              </a:rPr>
              <a:t>/$2 →                         </a:t>
            </a:r>
            <a:r>
              <a:rPr lang="pl-PL" sz="2000" b="1" dirty="0" smtClean="0">
                <a:solidFill>
                  <a:srgbClr val="000099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– Target </a:t>
            </a:r>
            <a:r>
              <a:rPr lang="en-GB" sz="2000" b="1" dirty="0">
                <a:solidFill>
                  <a:srgbClr val="C00000"/>
                </a:solidFill>
              </a:rPr>
              <a:t>of </a:t>
            </a:r>
            <a:r>
              <a:rPr lang="pl-PL" sz="2000" b="1" dirty="0" err="1" smtClean="0">
                <a:solidFill>
                  <a:srgbClr val="C00000"/>
                </a:solidFill>
              </a:rPr>
              <a:t>the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U</a:t>
            </a:r>
            <a:r>
              <a:rPr lang="pl-PL" sz="2000" b="1" dirty="0" smtClean="0">
                <a:solidFill>
                  <a:srgbClr val="C00000"/>
                </a:solidFill>
              </a:rPr>
              <a:t>.</a:t>
            </a:r>
            <a:r>
              <a:rPr lang="en-GB" sz="2000" b="1" dirty="0" smtClean="0">
                <a:solidFill>
                  <a:srgbClr val="C00000"/>
                </a:solidFill>
              </a:rPr>
              <a:t>S</a:t>
            </a:r>
            <a:r>
              <a:rPr lang="pl-PL" sz="2000" b="1" dirty="0" smtClean="0">
                <a:solidFill>
                  <a:srgbClr val="C00000"/>
                </a:solidFill>
              </a:rPr>
              <a:t>.</a:t>
            </a:r>
            <a:r>
              <a:rPr lang="en-GB" sz="2000" b="1" dirty="0" smtClean="0">
                <a:solidFill>
                  <a:srgbClr val="C00000"/>
                </a:solidFill>
              </a:rPr>
              <a:t> D</a:t>
            </a:r>
            <a:r>
              <a:rPr lang="pl-PL" sz="2000" b="1" dirty="0" smtClean="0">
                <a:solidFill>
                  <a:srgbClr val="C00000"/>
                </a:solidFill>
              </a:rPr>
              <a:t>O</a:t>
            </a:r>
            <a:r>
              <a:rPr lang="en-GB" sz="2000" b="1" dirty="0" smtClean="0">
                <a:solidFill>
                  <a:srgbClr val="C00000"/>
                </a:solidFill>
              </a:rPr>
              <a:t>E </a:t>
            </a:r>
            <a:r>
              <a:rPr lang="en-GB" sz="2000" b="1" dirty="0">
                <a:solidFill>
                  <a:srgbClr val="C00000"/>
                </a:solidFill>
              </a:rPr>
              <a:t>by 2020</a:t>
            </a:r>
          </a:p>
          <a:p>
            <a:endParaRPr lang="en-GB" sz="2000" b="1" dirty="0">
              <a:solidFill>
                <a:srgbClr val="000099"/>
              </a:solidFill>
            </a:endParaRPr>
          </a:p>
          <a:p>
            <a:r>
              <a:rPr lang="en-GB" sz="2800" b="1" dirty="0">
                <a:solidFill>
                  <a:srgbClr val="C00000"/>
                </a:solidFill>
              </a:rPr>
              <a:t>Can a plasma method approach this </a:t>
            </a:r>
            <a:r>
              <a:rPr lang="pl-PL" sz="2800" b="1" dirty="0" smtClean="0">
                <a:solidFill>
                  <a:srgbClr val="C00000"/>
                </a:solidFill>
              </a:rPr>
              <a:t>target</a:t>
            </a:r>
            <a:r>
              <a:rPr lang="en-GB" sz="2800" b="1" dirty="0" smtClean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  <a:p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148486" name="Prostokąt 8"/>
          <p:cNvSpPr>
            <a:spLocks noChangeArrowheads="1"/>
          </p:cNvSpPr>
          <p:nvPr/>
        </p:nvSpPr>
        <p:spPr bwMode="auto">
          <a:xfrm>
            <a:off x="3314700" y="5397500"/>
            <a:ext cx="4965700" cy="323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rIns="388815" bIns="0">
            <a:spAutoFit/>
          </a:bodyPr>
          <a:lstStyle/>
          <a:p>
            <a:pPr algn="just" defTabSz="914400"/>
            <a:endParaRPr lang="pl-PL" sz="1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7" name="Prostokąt 9"/>
          <p:cNvSpPr>
            <a:spLocks noChangeArrowheads="1"/>
          </p:cNvSpPr>
          <p:nvPr/>
        </p:nvSpPr>
        <p:spPr bwMode="auto">
          <a:xfrm>
            <a:off x="3365500" y="5372100"/>
            <a:ext cx="5054600" cy="323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rIns="388815" bIns="0">
            <a:spAutoFit/>
          </a:bodyPr>
          <a:lstStyle/>
          <a:p>
            <a:pPr algn="just" defTabSz="914400"/>
            <a:endParaRPr lang="pl-PL" sz="1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2870329" y="5380553"/>
            <a:ext cx="164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</a:rPr>
              <a:t>60 g H</a:t>
            </a:r>
            <a:r>
              <a:rPr lang="pl-PL" sz="2000" b="1" baseline="-25000" dirty="0">
                <a:solidFill>
                  <a:srgbClr val="C00000"/>
                </a:solidFill>
              </a:rPr>
              <a:t>2</a:t>
            </a:r>
            <a:r>
              <a:rPr lang="pl-PL" sz="2000" b="1" dirty="0">
                <a:solidFill>
                  <a:srgbClr val="C00000"/>
                </a:solidFill>
              </a:rPr>
              <a:t>/kWh</a:t>
            </a:r>
            <a:endParaRPr lang="pl-PL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2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144604"/>
            <a:ext cx="9144000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88815" bIns="0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l-PL" altLang="pl-PL" sz="2800" dirty="0" smtClean="0">
                <a:solidFill>
                  <a:srgbClr val="C00000"/>
                </a:solidFill>
                <a:latin typeface="Arial"/>
              </a:rPr>
              <a:t>P</a:t>
            </a:r>
            <a:r>
              <a:rPr lang="en-GB" altLang="pl-PL" sz="2800" dirty="0" err="1" smtClean="0">
                <a:solidFill>
                  <a:srgbClr val="C00000"/>
                </a:solidFill>
                <a:latin typeface="Arial"/>
              </a:rPr>
              <a:t>lasmas</a:t>
            </a:r>
            <a:r>
              <a:rPr lang="en-GB" altLang="pl-PL" sz="280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en-GB" altLang="pl-PL" sz="2800" dirty="0">
                <a:solidFill>
                  <a:srgbClr val="C00000"/>
                </a:solidFill>
                <a:latin typeface="Arial"/>
              </a:rPr>
              <a:t>at atmospheric </a:t>
            </a:r>
            <a:r>
              <a:rPr lang="en-GB" altLang="pl-PL" sz="2800" dirty="0" smtClean="0">
                <a:solidFill>
                  <a:srgbClr val="C00000"/>
                </a:solidFill>
                <a:latin typeface="Arial"/>
              </a:rPr>
              <a:t>pressure</a:t>
            </a:r>
            <a:endParaRPr lang="en-GB" altLang="pl-PL" sz="28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96875" y="760165"/>
            <a:ext cx="8275638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88815" bIns="0">
            <a:spAutoFit/>
          </a:bodyPr>
          <a:lstStyle>
            <a:lvl1pPr marL="282575" indent="-282575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Aft>
                <a:spcPts val="1800"/>
              </a:spcAft>
            </a:pPr>
            <a:r>
              <a:rPr lang="pl-PL" altLang="pl-PL" sz="2200" dirty="0" err="1">
                <a:solidFill>
                  <a:srgbClr val="FF0000"/>
                </a:solidFill>
                <a:latin typeface="Arial"/>
              </a:rPr>
              <a:t>Advantages</a:t>
            </a:r>
            <a:r>
              <a:rPr lang="pl-PL" altLang="pl-PL" sz="2200" dirty="0">
                <a:solidFill>
                  <a:srgbClr val="FF0000"/>
                </a:solidFill>
                <a:latin typeface="Arial"/>
              </a:rPr>
              <a:t>:</a:t>
            </a: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pl-PL" altLang="pl-PL" sz="2200" dirty="0" err="1" smtClean="0">
                <a:latin typeface="Arial"/>
              </a:rPr>
              <a:t>Plasma</a:t>
            </a:r>
            <a:r>
              <a:rPr lang="pl-PL" altLang="pl-PL" sz="2200" dirty="0" smtClean="0">
                <a:latin typeface="Arial"/>
              </a:rPr>
              <a:t> </a:t>
            </a:r>
            <a:r>
              <a:rPr lang="pl-PL" altLang="pl-PL" sz="2200" dirty="0" err="1" smtClean="0">
                <a:latin typeface="Arial"/>
              </a:rPr>
              <a:t>systems</a:t>
            </a:r>
            <a:r>
              <a:rPr lang="pl-PL" altLang="pl-PL" sz="2200" dirty="0" smtClean="0">
                <a:latin typeface="Arial"/>
              </a:rPr>
              <a:t> </a:t>
            </a:r>
            <a:r>
              <a:rPr lang="en-GB" altLang="pl-PL" sz="2200" dirty="0" smtClean="0">
                <a:latin typeface="Arial"/>
              </a:rPr>
              <a:t>are </a:t>
            </a:r>
            <a:r>
              <a:rPr lang="en-GB" altLang="pl-PL" sz="2200" dirty="0">
                <a:latin typeface="Arial"/>
              </a:rPr>
              <a:t>gas flowing systems, possible radial or </a:t>
            </a:r>
            <a:r>
              <a:rPr lang="pl-PL" altLang="pl-PL" sz="2200" dirty="0">
                <a:latin typeface="Arial"/>
              </a:rPr>
              <a:t>  </a:t>
            </a:r>
            <a:r>
              <a:rPr lang="en-GB" altLang="pl-PL" sz="2200" dirty="0">
                <a:latin typeface="Arial"/>
              </a:rPr>
              <a:t>axial injection of the operating gas in the plasma region</a:t>
            </a:r>
            <a:r>
              <a:rPr lang="pl-PL" altLang="pl-PL" sz="2200" dirty="0">
                <a:latin typeface="Arial"/>
              </a:rPr>
              <a:t>, </a:t>
            </a:r>
            <a:r>
              <a:rPr lang="pl-PL" altLang="pl-PL" sz="2200" dirty="0" err="1" smtClean="0">
                <a:latin typeface="Arial"/>
              </a:rPr>
              <a:t>controllable</a:t>
            </a:r>
            <a:r>
              <a:rPr lang="pl-PL" altLang="pl-PL" sz="2200" dirty="0" smtClean="0">
                <a:latin typeface="Arial"/>
              </a:rPr>
              <a:t> </a:t>
            </a:r>
            <a:r>
              <a:rPr lang="pl-PL" altLang="pl-PL" sz="2200" dirty="0" err="1">
                <a:latin typeface="Arial"/>
              </a:rPr>
              <a:t>atmosphere</a:t>
            </a:r>
            <a:r>
              <a:rPr lang="pl-PL" altLang="pl-PL" sz="2200" dirty="0">
                <a:latin typeface="Arial"/>
              </a:rPr>
              <a:t> in the </a:t>
            </a:r>
            <a:r>
              <a:rPr lang="pl-PL" altLang="pl-PL" sz="2200" dirty="0" err="1">
                <a:latin typeface="Arial"/>
              </a:rPr>
              <a:t>reactor</a:t>
            </a:r>
            <a:r>
              <a:rPr lang="pl-PL" altLang="pl-PL" sz="2200" dirty="0">
                <a:latin typeface="Arial"/>
              </a:rPr>
              <a:t> (</a:t>
            </a:r>
            <a:r>
              <a:rPr lang="pl-PL" altLang="pl-PL" sz="2200" dirty="0" err="1">
                <a:latin typeface="Arial"/>
              </a:rPr>
              <a:t>neutral</a:t>
            </a:r>
            <a:r>
              <a:rPr lang="pl-PL" altLang="pl-PL" sz="2200" dirty="0">
                <a:latin typeface="Arial"/>
              </a:rPr>
              <a:t>, </a:t>
            </a:r>
            <a:r>
              <a:rPr lang="pl-PL" altLang="pl-PL" sz="2200" dirty="0" err="1">
                <a:latin typeface="Arial"/>
              </a:rPr>
              <a:t>oxidizing</a:t>
            </a:r>
            <a:r>
              <a:rPr lang="pl-PL" altLang="pl-PL" sz="2200" dirty="0">
                <a:latin typeface="Arial"/>
              </a:rPr>
              <a:t>, </a:t>
            </a:r>
            <a:r>
              <a:rPr lang="pl-PL" altLang="pl-PL" sz="2200" dirty="0" err="1">
                <a:latin typeface="Arial"/>
              </a:rPr>
              <a:t>reducing</a:t>
            </a:r>
            <a:r>
              <a:rPr lang="pl-PL" altLang="pl-PL" sz="2200" dirty="0" smtClean="0">
                <a:latin typeface="Arial"/>
              </a:rPr>
              <a:t>); </a:t>
            </a: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pl-PL" altLang="pl-PL" sz="2200" dirty="0" err="1" smtClean="0">
                <a:solidFill>
                  <a:srgbClr val="000099"/>
                </a:solidFill>
                <a:latin typeface="Arial"/>
              </a:rPr>
              <a:t>possible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 high gas </a:t>
            </a:r>
            <a:r>
              <a:rPr lang="pl-PL" altLang="pl-PL" sz="2200" dirty="0" err="1" smtClean="0">
                <a:solidFill>
                  <a:srgbClr val="000099"/>
                </a:solidFill>
                <a:latin typeface="Arial"/>
              </a:rPr>
              <a:t>flow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 </a:t>
            </a:r>
            <a:r>
              <a:rPr lang="pl-PL" altLang="pl-PL" sz="2200" dirty="0" err="1" smtClean="0">
                <a:solidFill>
                  <a:srgbClr val="000099"/>
                </a:solidFill>
                <a:latin typeface="Arial"/>
              </a:rPr>
              <a:t>rate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 and </a:t>
            </a:r>
            <a:r>
              <a:rPr lang="pl-PL" altLang="pl-PL" sz="2200" dirty="0" err="1" smtClean="0">
                <a:solidFill>
                  <a:srgbClr val="000099"/>
                </a:solidFill>
                <a:latin typeface="Arial"/>
              </a:rPr>
              <a:t>controlled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 </a:t>
            </a:r>
            <a:r>
              <a:rPr lang="pl-PL" altLang="pl-PL" sz="2200" dirty="0" err="1" smtClean="0">
                <a:solidFill>
                  <a:srgbClr val="000099"/>
                </a:solidFill>
                <a:latin typeface="Arial"/>
              </a:rPr>
              <a:t>power</a:t>
            </a:r>
            <a:endParaRPr lang="pl-PL" altLang="pl-PL" sz="2200" dirty="0" smtClean="0">
              <a:solidFill>
                <a:srgbClr val="000099"/>
              </a:solidFill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pl-PL" altLang="pl-PL" sz="2200" dirty="0" err="1" smtClean="0">
                <a:solidFill>
                  <a:srgbClr val="000099"/>
                </a:solidFill>
                <a:latin typeface="Arial"/>
              </a:rPr>
              <a:t>wide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 </a:t>
            </a:r>
            <a:r>
              <a:rPr lang="pl-PL" altLang="pl-PL" sz="2200" dirty="0" err="1" smtClean="0">
                <a:solidFill>
                  <a:srgbClr val="000099"/>
                </a:solidFill>
                <a:latin typeface="Arial"/>
              </a:rPr>
              <a:t>range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 of </a:t>
            </a:r>
            <a:r>
              <a:rPr lang="en-GB" altLang="pl-PL" sz="2200" dirty="0" smtClean="0">
                <a:solidFill>
                  <a:srgbClr val="000099"/>
                </a:solidFill>
                <a:latin typeface="Arial"/>
              </a:rPr>
              <a:t>temperature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s</a:t>
            </a:r>
            <a:r>
              <a:rPr lang="en-GB" altLang="pl-PL" sz="2200" dirty="0" smtClean="0">
                <a:solidFill>
                  <a:srgbClr val="000099"/>
                </a:solidFill>
                <a:latin typeface="Arial"/>
              </a:rPr>
              <a:t> </a:t>
            </a:r>
            <a:r>
              <a:rPr lang="en-GB" altLang="pl-PL" sz="2200" dirty="0">
                <a:solidFill>
                  <a:srgbClr val="000099"/>
                </a:solidFill>
                <a:latin typeface="Arial"/>
              </a:rPr>
              <a:t>[</a:t>
            </a:r>
            <a:r>
              <a:rPr lang="pl-PL" altLang="pl-PL" sz="2200" dirty="0">
                <a:solidFill>
                  <a:srgbClr val="000099"/>
                </a:solidFill>
                <a:latin typeface="Arial"/>
              </a:rPr>
              <a:t> 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3</a:t>
            </a:r>
            <a:r>
              <a:rPr lang="pl-PL" altLang="pl-PL" sz="2200" baseline="30000" dirty="0" smtClean="0">
                <a:solidFill>
                  <a:srgbClr val="000099"/>
                </a:solidFill>
                <a:latin typeface="Arial"/>
              </a:rPr>
              <a:t>.</a:t>
            </a:r>
            <a:r>
              <a:rPr lang="en-GB" altLang="pl-PL" sz="2200" dirty="0" smtClean="0">
                <a:solidFill>
                  <a:srgbClr val="000099"/>
                </a:solidFill>
                <a:latin typeface="Arial"/>
              </a:rPr>
              <a:t>10</a:t>
            </a:r>
            <a:r>
              <a:rPr lang="pl-PL" altLang="pl-PL" sz="2200" baseline="30000" dirty="0" smtClean="0">
                <a:solidFill>
                  <a:srgbClr val="000099"/>
                </a:solidFill>
                <a:latin typeface="Arial"/>
              </a:rPr>
              <a:t>2</a:t>
            </a:r>
            <a:r>
              <a:rPr lang="pl-PL" altLang="pl-PL" sz="2200" dirty="0" smtClean="0">
                <a:solidFill>
                  <a:srgbClr val="000099"/>
                </a:solidFill>
                <a:latin typeface="Arial"/>
              </a:rPr>
              <a:t>-10</a:t>
            </a:r>
            <a:r>
              <a:rPr lang="pl-PL" altLang="pl-PL" sz="2200" baseline="30000" dirty="0" smtClean="0">
                <a:solidFill>
                  <a:srgbClr val="000099"/>
                </a:solidFill>
                <a:latin typeface="Arial"/>
              </a:rPr>
              <a:t>4</a:t>
            </a:r>
            <a:r>
              <a:rPr lang="en-GB" altLang="pl-PL" sz="2200" dirty="0">
                <a:solidFill>
                  <a:srgbClr val="000099"/>
                </a:solidFill>
                <a:latin typeface="Arial"/>
              </a:rPr>
              <a:t> K</a:t>
            </a:r>
            <a:r>
              <a:rPr lang="pl-PL" altLang="pl-PL" sz="2200" dirty="0">
                <a:solidFill>
                  <a:srgbClr val="000099"/>
                </a:solidFill>
                <a:latin typeface="Arial"/>
              </a:rPr>
              <a:t> </a:t>
            </a:r>
            <a:r>
              <a:rPr lang="en-GB" altLang="pl-PL" sz="2200" dirty="0">
                <a:solidFill>
                  <a:srgbClr val="000099"/>
                </a:solidFill>
                <a:latin typeface="Arial"/>
              </a:rPr>
              <a:t>]</a:t>
            </a:r>
            <a:r>
              <a:rPr lang="en-GB" altLang="pl-PL" sz="2000" b="0" dirty="0">
                <a:solidFill>
                  <a:srgbClr val="000099"/>
                </a:solidFill>
                <a:latin typeface="Arial"/>
              </a:rPr>
              <a:t> </a:t>
            </a:r>
            <a:endParaRPr lang="pl-PL" altLang="pl-PL" sz="2000" b="0" dirty="0">
              <a:solidFill>
                <a:srgbClr val="000099"/>
              </a:solidFill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pl-PL" altLang="pl-PL" sz="2200" dirty="0">
                <a:solidFill>
                  <a:srgbClr val="000099"/>
                </a:solidFill>
                <a:latin typeface="Arial"/>
              </a:rPr>
              <a:t>high </a:t>
            </a:r>
            <a:r>
              <a:rPr lang="pl-PL" altLang="pl-PL" sz="2200" dirty="0" err="1">
                <a:solidFill>
                  <a:srgbClr val="000099"/>
                </a:solidFill>
                <a:latin typeface="Arial"/>
              </a:rPr>
              <a:t>electron</a:t>
            </a:r>
            <a:r>
              <a:rPr lang="pl-PL" altLang="pl-PL" sz="2200" dirty="0">
                <a:solidFill>
                  <a:srgbClr val="000099"/>
                </a:solidFill>
                <a:latin typeface="Arial"/>
              </a:rPr>
              <a:t> </a:t>
            </a:r>
            <a:r>
              <a:rPr lang="pl-PL" altLang="pl-PL" sz="2200" dirty="0" err="1">
                <a:solidFill>
                  <a:srgbClr val="000099"/>
                </a:solidFill>
                <a:latin typeface="Arial"/>
              </a:rPr>
              <a:t>density</a:t>
            </a:r>
            <a:r>
              <a:rPr lang="pl-PL" altLang="pl-PL" sz="2200" dirty="0">
                <a:solidFill>
                  <a:srgbClr val="000099"/>
                </a:solidFill>
                <a:latin typeface="Arial"/>
              </a:rPr>
              <a:t> [~10</a:t>
            </a:r>
            <a:r>
              <a:rPr lang="pl-PL" altLang="pl-PL" sz="2200" baseline="30000" dirty="0">
                <a:solidFill>
                  <a:srgbClr val="000099"/>
                </a:solidFill>
                <a:latin typeface="Arial"/>
              </a:rPr>
              <a:t>15</a:t>
            </a:r>
            <a:r>
              <a:rPr lang="pl-PL" altLang="pl-PL" sz="2200" dirty="0">
                <a:solidFill>
                  <a:srgbClr val="000099"/>
                </a:solidFill>
                <a:latin typeface="Arial"/>
              </a:rPr>
              <a:t> cm</a:t>
            </a:r>
            <a:r>
              <a:rPr lang="pl-PL" altLang="pl-PL" sz="2200" baseline="30000" dirty="0">
                <a:solidFill>
                  <a:srgbClr val="000099"/>
                </a:solidFill>
                <a:latin typeface="Arial"/>
              </a:rPr>
              <a:t>-3</a:t>
            </a:r>
            <a:r>
              <a:rPr lang="pl-PL" altLang="pl-PL" sz="2200" dirty="0">
                <a:solidFill>
                  <a:srgbClr val="000099"/>
                </a:solidFill>
                <a:latin typeface="Arial"/>
              </a:rPr>
              <a:t>]</a:t>
            </a:r>
            <a:r>
              <a:rPr lang="pl-PL" altLang="pl-PL" sz="2000" b="0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en-GB" altLang="pl-PL" sz="2200" dirty="0">
                <a:solidFill>
                  <a:srgbClr val="000099"/>
                </a:solidFill>
                <a:latin typeface="Arial"/>
              </a:rPr>
              <a:t>fast heat transfer rate</a:t>
            </a:r>
            <a:endParaRPr lang="pl-PL" altLang="pl-PL" sz="2000" b="0" dirty="0">
              <a:solidFill>
                <a:srgbClr val="000099"/>
              </a:solidFill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en-GB" altLang="pl-PL" sz="2200" dirty="0">
                <a:solidFill>
                  <a:srgbClr val="000099"/>
                </a:solidFill>
                <a:latin typeface="Arial"/>
              </a:rPr>
              <a:t>high efficiency of energy conversion to reactants</a:t>
            </a:r>
            <a:endParaRPr lang="pl-PL" altLang="pl-PL" sz="2200" dirty="0">
              <a:solidFill>
                <a:srgbClr val="000099"/>
              </a:solidFill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en-GB" altLang="pl-PL" sz="2200" dirty="0">
                <a:solidFill>
                  <a:srgbClr val="000099"/>
                </a:solidFill>
                <a:latin typeface="Arial"/>
              </a:rPr>
              <a:t>enhanced reaction kinetics</a:t>
            </a:r>
            <a:endParaRPr lang="pl-PL" altLang="pl-PL" sz="2200" dirty="0">
              <a:solidFill>
                <a:srgbClr val="000099"/>
              </a:solidFill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en-GB" altLang="pl-PL" sz="2200" dirty="0">
                <a:latin typeface="Arial"/>
              </a:rPr>
              <a:t>low, moderate and high power-handling capability</a:t>
            </a:r>
            <a:endParaRPr lang="pl-PL" altLang="pl-PL" sz="2200" dirty="0"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en-GB" altLang="pl-PL" sz="2200" dirty="0">
                <a:latin typeface="Arial"/>
              </a:rPr>
              <a:t>small size of the reactor</a:t>
            </a:r>
            <a:endParaRPr lang="pl-PL" altLang="pl-PL" sz="2200" dirty="0"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r>
              <a:rPr lang="en-GB" altLang="pl-PL" sz="2200" dirty="0" smtClean="0">
                <a:latin typeface="Arial"/>
              </a:rPr>
              <a:t>relatively </a:t>
            </a:r>
            <a:r>
              <a:rPr lang="en-GB" altLang="pl-PL" sz="2200" dirty="0">
                <a:latin typeface="Arial"/>
              </a:rPr>
              <a:t>low investment </a:t>
            </a:r>
            <a:r>
              <a:rPr lang="en-GB" altLang="pl-PL" sz="2200" dirty="0" smtClean="0">
                <a:latin typeface="Arial"/>
              </a:rPr>
              <a:t>cost</a:t>
            </a:r>
            <a:endParaRPr lang="pl-PL" altLang="pl-PL" sz="2200" dirty="0" smtClean="0">
              <a:latin typeface="Arial"/>
            </a:endParaRPr>
          </a:p>
          <a:p>
            <a:pPr algn="just" eaLnBrk="1" hangingPunct="1">
              <a:buFont typeface="Symbol" panose="05050102010706020507" pitchFamily="18" charset="2"/>
              <a:buChar char="·"/>
            </a:pPr>
            <a:endParaRPr lang="pl-PL" altLang="pl-PL" sz="2200" dirty="0" smtClean="0">
              <a:latin typeface="Arial"/>
            </a:endParaRPr>
          </a:p>
          <a:p>
            <a:pPr marL="0" indent="0" algn="just" eaLnBrk="1" hangingPunct="1"/>
            <a:r>
              <a:rPr lang="pl-PL" altLang="pl-PL" sz="2200" dirty="0" err="1" smtClean="0">
                <a:solidFill>
                  <a:srgbClr val="FF0000"/>
                </a:solidFill>
                <a:latin typeface="Arial"/>
              </a:rPr>
              <a:t>Possible</a:t>
            </a:r>
            <a:r>
              <a:rPr lang="pl-PL" altLang="pl-PL" sz="22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pl-PL" altLang="pl-PL" sz="2200" dirty="0" err="1" smtClean="0">
                <a:solidFill>
                  <a:srgbClr val="FF0000"/>
                </a:solidFill>
                <a:latin typeface="Arial"/>
              </a:rPr>
              <a:t>application</a:t>
            </a:r>
            <a:r>
              <a:rPr lang="pl-PL" altLang="pl-PL" sz="2200" dirty="0" smtClean="0">
                <a:solidFill>
                  <a:srgbClr val="FF0000"/>
                </a:solidFill>
                <a:latin typeface="Arial"/>
              </a:rPr>
              <a:t> in the </a:t>
            </a:r>
            <a:r>
              <a:rPr lang="pl-PL" altLang="pl-PL" sz="2200" dirty="0" err="1" smtClean="0">
                <a:solidFill>
                  <a:srgbClr val="FF0000"/>
                </a:solidFill>
                <a:latin typeface="Arial"/>
              </a:rPr>
              <a:t>distributed</a:t>
            </a:r>
            <a:r>
              <a:rPr lang="pl-PL" altLang="pl-PL" sz="22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pl-PL" altLang="pl-PL" sz="2200" dirty="0" err="1" smtClean="0">
                <a:solidFill>
                  <a:srgbClr val="FF0000"/>
                </a:solidFill>
                <a:latin typeface="Arial"/>
              </a:rPr>
              <a:t>hydrogen</a:t>
            </a:r>
            <a:r>
              <a:rPr lang="pl-PL" altLang="pl-PL" sz="22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pl-PL" altLang="pl-PL" sz="2200" dirty="0" err="1" smtClean="0">
                <a:solidFill>
                  <a:srgbClr val="FF0000"/>
                </a:solidFill>
                <a:latin typeface="Arial"/>
              </a:rPr>
              <a:t>production</a:t>
            </a:r>
            <a:r>
              <a:rPr lang="pl-PL" altLang="pl-PL" sz="22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pl-PL" altLang="pl-PL" sz="2200" dirty="0" err="1" smtClean="0">
                <a:solidFill>
                  <a:srgbClr val="FF0000"/>
                </a:solidFill>
                <a:latin typeface="Arial"/>
              </a:rPr>
              <a:t>systems</a:t>
            </a:r>
            <a:r>
              <a:rPr lang="pl-PL" altLang="pl-PL" sz="2200" dirty="0" smtClean="0">
                <a:solidFill>
                  <a:srgbClr val="FF0000"/>
                </a:solidFill>
                <a:latin typeface="Arial"/>
              </a:rPr>
              <a:t> ?</a:t>
            </a:r>
            <a:endParaRPr lang="pl-PL" altLang="pl-PL" sz="22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0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050837576"/>
              </p:ext>
            </p:extLst>
          </p:nvPr>
        </p:nvGraphicFramePr>
        <p:xfrm>
          <a:off x="1" y="905174"/>
          <a:ext cx="9143998" cy="6295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016"/>
                <a:gridCol w="1676874"/>
                <a:gridCol w="1042326"/>
                <a:gridCol w="1317907"/>
                <a:gridCol w="2819875"/>
              </a:tblGrid>
              <a:tr h="756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Production method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Initial composition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Production rate 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g(</a:t>
                      </a:r>
                      <a:r>
                        <a:rPr lang="en-GB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)/h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Energy yield g(H</a:t>
                      </a:r>
                      <a:r>
                        <a:rPr lang="en-GB" sz="1400" b="1" kern="100" baseline="-25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)/kWh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References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29633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Gaseous fuel</a:t>
                      </a:r>
                      <a:endParaRPr lang="pl-PL" sz="16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36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Conventional steam reforming of methane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(catalyst)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baseline="0" dirty="0" err="1" smtClean="0"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baseline="0" dirty="0" smtClean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baseline="0" dirty="0" smtClean="0"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400" b="1" kern="100" baseline="0" dirty="0" smtClean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GB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ir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Established industrial process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K. Randolph, U.S. DOE, 2013, [3]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137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smtClean="0">
                          <a:effectLst/>
                          <a:latin typeface="Arial Narrow" panose="020B0606020202030204" pitchFamily="34" charset="0"/>
                        </a:rPr>
                        <a:t>Dielectric barrier discharge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1400" b="1" kern="100" dirty="0" smtClean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00" dirty="0" smtClean="0"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US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400" b="1" kern="100" dirty="0" smtClean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3.6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T. Kappes et al., 2002, [25]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137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Dielectric barrier discharge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 A</a:t>
                      </a:r>
                      <a:r>
                        <a:rPr lang="en-GB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ir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0.13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6.7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Arial Narrow" panose="020B0606020202030204" pitchFamily="34" charset="0"/>
                        </a:rPr>
                        <a:t>M. Heintze, B. Pietruszka, 2004, [26]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137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Dielectric barrier discharge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  <a:r>
                        <a:rPr lang="en-GB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0.25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5.2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M. Dors et al., 2012, [27]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137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Dielectric barrier discharge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pl-PL" sz="1400" b="1" kern="100" baseline="-25000" dirty="0" err="1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pl-PL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  <a:r>
                        <a:rPr lang="pl-PL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400" b="1" kern="100" dirty="0"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pl-PL" sz="1400" b="1" kern="100" dirty="0" err="1"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Arial Narrow" panose="020B0606020202030204" pitchFamily="34" charset="0"/>
                        </a:rPr>
                        <a:t>B. Sarmiento et al., 2007,[8 ]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2068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Spark discharge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pl-PL" sz="1400" b="1" kern="100" baseline="-25000" dirty="0" err="1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pl-PL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  <a:r>
                        <a:rPr lang="pl-PL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pl-PL" sz="1400" b="1" kern="100" baseline="-250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17.3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V. Shapoval et al, 2015 [28]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1375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Gliding arc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400" b="1" kern="100" baseline="-25000" dirty="0" err="1" smtClean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400" b="1" kern="100" baseline="-250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effectLst/>
                          <a:latin typeface="Arial Narrow" panose="020B0606020202030204" pitchFamily="34" charset="0"/>
                        </a:rPr>
                        <a:t> A</a:t>
                      </a:r>
                      <a:r>
                        <a:rPr lang="en-GB" sz="1400" b="1" kern="100" dirty="0" err="1" smtClean="0">
                          <a:effectLst/>
                          <a:latin typeface="Arial Narrow" panose="020B0606020202030204" pitchFamily="34" charset="0"/>
                        </a:rPr>
                        <a:t>ir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Arial Narrow" panose="020B0606020202030204" pitchFamily="34" charset="0"/>
                        </a:rPr>
                        <a:t>J.M. Cormie, I. Rusu, 2001, [29]</a:t>
                      </a:r>
                      <a:endParaRPr lang="pl-PL" sz="1400" b="1" kern="10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3047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Plasmatron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arc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A</a:t>
                      </a:r>
                      <a:r>
                        <a:rPr lang="en-GB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ir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280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L. Bromberg et al., 2000, [30]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607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Metal-cylinder-based microwave plasma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  <a:r>
                        <a:rPr lang="en-GB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pl-PL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42.9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M. Jasiński et al., 2013, 4.5 kW, 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[</a:t>
                      </a:r>
                      <a:r>
                        <a:rPr lang="pl-PL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9829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Waveguide supplied resonant-cavity-based microwave plasma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with catalyst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GB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pl-PL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en-GB" sz="1400" b="1" kern="100" baseline="-250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169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62.8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M. Jasiński et al., 2014, 2.5 kW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, [</a:t>
                      </a:r>
                      <a:r>
                        <a:rPr lang="pl-PL" sz="14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32]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22641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kern="1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33743" y="144855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1" y="6287"/>
            <a:ext cx="9144001" cy="75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2813"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C00000"/>
                </a:solidFill>
              </a:rPr>
              <a:t>Conventional and</a:t>
            </a:r>
            <a:r>
              <a:rPr lang="en-US" sz="2400" b="1" dirty="0">
                <a:solidFill>
                  <a:srgbClr val="C00000"/>
                </a:solidFill>
              </a:rPr>
              <a:t> plasma methods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pl-PL" sz="2400" b="1" dirty="0" err="1">
                <a:solidFill>
                  <a:srgbClr val="C00000"/>
                </a:solidFill>
              </a:rPr>
              <a:t>H</a:t>
            </a:r>
            <a:r>
              <a:rPr lang="pl-PL" sz="2400" b="1" baseline="-25000" dirty="0" err="1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production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000000"/>
                </a:solidFill>
              </a:rPr>
              <a:t>Comparison of the </a:t>
            </a:r>
            <a:r>
              <a:rPr lang="pl-PL" sz="2400" b="1" dirty="0" err="1" smtClean="0">
                <a:solidFill>
                  <a:srgbClr val="000000"/>
                </a:solidFill>
              </a:rPr>
              <a:t>production</a:t>
            </a:r>
            <a:r>
              <a:rPr lang="pl-PL" sz="2400" b="1" dirty="0" smtClean="0">
                <a:solidFill>
                  <a:srgbClr val="000000"/>
                </a:solidFill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</a:rPr>
              <a:t>rates</a:t>
            </a:r>
            <a:r>
              <a:rPr lang="pl-PL" sz="2400" b="1" dirty="0" smtClean="0">
                <a:solidFill>
                  <a:srgbClr val="000000"/>
                </a:solidFill>
              </a:rPr>
              <a:t> and </a:t>
            </a:r>
            <a:r>
              <a:rPr lang="en-GB" sz="2400" b="1" dirty="0" smtClean="0">
                <a:solidFill>
                  <a:srgbClr val="000000"/>
                </a:solidFill>
              </a:rPr>
              <a:t>energy </a:t>
            </a:r>
            <a:r>
              <a:rPr lang="en-GB" sz="2400" b="1" dirty="0">
                <a:solidFill>
                  <a:srgbClr val="000000"/>
                </a:solidFill>
              </a:rPr>
              <a:t>yield</a:t>
            </a:r>
            <a:r>
              <a:rPr lang="pl-PL" sz="2400" b="1" dirty="0" smtClean="0">
                <a:solidFill>
                  <a:srgbClr val="000000"/>
                </a:solidFill>
              </a:rPr>
              <a:t>s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endParaRPr lang="pl-PL" sz="1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624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9833143"/>
              </p:ext>
            </p:extLst>
          </p:nvPr>
        </p:nvGraphicFramePr>
        <p:xfrm>
          <a:off x="-1" y="878515"/>
          <a:ext cx="9144000" cy="5968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016"/>
                <a:gridCol w="1676875"/>
                <a:gridCol w="1042327"/>
                <a:gridCol w="1317907"/>
                <a:gridCol w="2819875"/>
              </a:tblGrid>
              <a:tr h="88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Production method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latin typeface="+mn-lt"/>
                        </a:rPr>
                        <a:t>Initial composition</a:t>
                      </a:r>
                      <a:endParaRPr lang="pl-PL" sz="1400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Production rate g(</a:t>
                      </a:r>
                      <a:r>
                        <a:rPr lang="en-GB" sz="1400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en-GB" sz="1400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kern="100" dirty="0">
                          <a:effectLst/>
                          <a:latin typeface="+mn-lt"/>
                        </a:rPr>
                        <a:t>)/h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latin typeface="+mn-lt"/>
                        </a:rPr>
                        <a:t>Energy yield g(H</a:t>
                      </a:r>
                      <a:r>
                        <a:rPr lang="en-GB" sz="1400" kern="1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kern="100">
                          <a:effectLst/>
                          <a:latin typeface="+mn-lt"/>
                        </a:rPr>
                        <a:t>)/kWh</a:t>
                      </a:r>
                      <a:endParaRPr lang="pl-PL" sz="1400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322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latin typeface="+mn-lt"/>
                        </a:rPr>
                        <a:t>References</a:t>
                      </a:r>
                      <a:endParaRPr lang="pl-PL" sz="1400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33160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Liquid (vaporized) fuels</a:t>
                      </a:r>
                      <a:endParaRPr lang="pl-PL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1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Water electrolysis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O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 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20 - 40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K. Randolph, U.S. DOE, 2013, [3]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Gliding arc (water spray)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 err="1" smtClean="0">
                          <a:effectLst/>
                          <a:latin typeface="+mn-lt"/>
                        </a:rPr>
                        <a:t>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0.004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13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R. Burlica et al., </a:t>
                      </a:r>
                      <a:r>
                        <a:rPr lang="da-DK" sz="1400" b="1" kern="100">
                          <a:effectLst/>
                          <a:latin typeface="+mn-lt"/>
                        </a:rPr>
                        <a:t>2010, [33]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652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+mn-lt"/>
                        </a:rPr>
                        <a:t>Dielectric </a:t>
                      </a:r>
                      <a:r>
                        <a:rPr lang="en-GB" sz="1400" kern="100" dirty="0" smtClean="0">
                          <a:effectLst/>
                          <a:latin typeface="+mn-lt"/>
                        </a:rPr>
                        <a:t>barrier discharge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CO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baseline="-25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/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</a:t>
                      </a:r>
                      <a:endParaRPr lang="pl-PL" sz="1400" b="1" kern="1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 smtClean="0">
                          <a:effectLst/>
                          <a:latin typeface="+mn-lt"/>
                        </a:rPr>
                        <a:t>CO</a:t>
                      </a:r>
                      <a:r>
                        <a:rPr lang="pl-PL" sz="1400" b="1" kern="100" baseline="-25000" dirty="0" err="1" smtClean="0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baseline="-25000" dirty="0" smtClean="0">
                          <a:effectLst/>
                          <a:latin typeface="+mn-lt"/>
                        </a:rPr>
                        <a:t> 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+mn-lt"/>
                        </a:rPr>
                        <a:t> 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3.3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6.7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+mn-lt"/>
                        </a:rPr>
                        <a:t>B. Sarmiento et al., 2007, [7]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430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Gliding arc (alcohol spray)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en-US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176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R. </a:t>
                      </a:r>
                      <a:r>
                        <a:rPr lang="en-GB" sz="1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Burlica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et al., </a:t>
                      </a:r>
                      <a:r>
                        <a:rPr lang="da-DK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2011, [23]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293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Laval nozzle arc</a:t>
                      </a:r>
                      <a:endParaRPr lang="pl-PL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pl-PL" sz="1400" b="1" kern="1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Du et al., 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2012</a:t>
                      </a:r>
                      <a:r>
                        <a:rPr lang="pl-PL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[34]</a:t>
                      </a:r>
                      <a:endParaRPr lang="pl-PL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617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Microwave (2.45 GHz) plasma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0.6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0.3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1.4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0.5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J. 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Henriques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 et al., 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2011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[35]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58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Microwave (2.45 GHz) plasma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GB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en-GB" sz="1400" b="1" kern="100" baseline="-25000" dirty="0" err="1">
                          <a:effectLst/>
                          <a:latin typeface="+mn-lt"/>
                        </a:rPr>
                        <a:t>5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 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0.55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kern="100" dirty="0">
                          <a:effectLst/>
                          <a:latin typeface="+mn-lt"/>
                        </a:rPr>
                        <a:t>D. </a:t>
                      </a:r>
                      <a:r>
                        <a:rPr lang="en-GB" sz="1400" b="1" kern="100" dirty="0" err="1">
                          <a:effectLst/>
                          <a:latin typeface="+mn-lt"/>
                        </a:rPr>
                        <a:t>Tsyganov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 et al., 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2013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GB" sz="1400" b="1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kern="100" dirty="0">
                          <a:effectLst/>
                          <a:latin typeface="+mn-lt"/>
                        </a:rPr>
                        <a:t>[36]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650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Microwave (2.45 GHz) plasma</a:t>
                      </a:r>
                      <a:endParaRPr lang="pl-PL" sz="1400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3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5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OH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H</a:t>
                      </a:r>
                      <a:r>
                        <a:rPr lang="pl-PL" sz="1400" b="1" kern="100" baseline="-25000" dirty="0" err="1"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+ Ar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00">
                          <a:effectLst/>
                          <a:latin typeface="+mn-lt"/>
                        </a:rPr>
                        <a:t> 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0.29</a:t>
                      </a:r>
                      <a:endParaRPr lang="pl-PL" sz="1400" b="1" kern="1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00">
                          <a:effectLst/>
                          <a:latin typeface="+mn-lt"/>
                        </a:rPr>
                        <a:t>0.41</a:t>
                      </a:r>
                      <a:endParaRPr lang="pl-PL" sz="1400" b="1" kern="10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effectLst/>
                          <a:latin typeface="+mn-lt"/>
                        </a:rPr>
                        <a:t>N. </a:t>
                      </a:r>
                      <a:r>
                        <a:rPr lang="pl-PL" sz="1400" b="1" kern="100" dirty="0" err="1">
                          <a:effectLst/>
                          <a:latin typeface="+mn-lt"/>
                        </a:rPr>
                        <a:t>Bundaleska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 et al., </a:t>
                      </a:r>
                      <a:r>
                        <a:rPr lang="pl-PL" sz="1400" b="1" kern="100" dirty="0" smtClean="0">
                          <a:effectLst/>
                          <a:latin typeface="+mn-lt"/>
                        </a:rPr>
                        <a:t>2013, </a:t>
                      </a:r>
                      <a:r>
                        <a:rPr lang="pl-PL" sz="1400" b="1" kern="100" dirty="0">
                          <a:effectLst/>
                          <a:latin typeface="+mn-lt"/>
                        </a:rPr>
                        <a:t>[37]</a:t>
                      </a:r>
                      <a:endParaRPr lang="pl-PL" sz="1400" b="1" kern="100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32283" marR="0" marT="0" marB="0" anchor="ctr"/>
                </a:tc>
              </a:tr>
              <a:tr h="677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Lucida Sans Unicode"/>
                        </a:rPr>
                        <a:t>Microwave (2.45 GHz) plasma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GB" sz="1400" b="1" baseline="-25000" dirty="0" err="1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400" b="1" baseline="-25000" dirty="0" err="1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OH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+ Ar</a:t>
                      </a: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---</a:t>
                      </a: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0.37</a:t>
                      </a: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R. Rincon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et al., 2014, [</a:t>
                      </a:r>
                      <a:r>
                        <a:rPr lang="pl-PL" sz="14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R1</a:t>
                      </a:r>
                      <a:r>
                        <a:rPr lang="pl-PL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33743" y="144855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1" y="6287"/>
            <a:ext cx="9144001" cy="75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2813"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C00000"/>
                </a:solidFill>
              </a:rPr>
              <a:t>Conventional and</a:t>
            </a:r>
            <a:r>
              <a:rPr lang="en-US" sz="2400" b="1" dirty="0">
                <a:solidFill>
                  <a:srgbClr val="C00000"/>
                </a:solidFill>
              </a:rPr>
              <a:t> plasma methods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pl-PL" sz="2400" b="1" dirty="0" err="1">
                <a:solidFill>
                  <a:srgbClr val="C00000"/>
                </a:solidFill>
              </a:rPr>
              <a:t>H</a:t>
            </a:r>
            <a:r>
              <a:rPr lang="pl-PL" sz="2400" b="1" baseline="-25000" dirty="0" err="1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production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000000"/>
                </a:solidFill>
              </a:rPr>
              <a:t>Comparison of the </a:t>
            </a:r>
            <a:r>
              <a:rPr lang="pl-PL" sz="2400" b="1" dirty="0" err="1" smtClean="0">
                <a:solidFill>
                  <a:srgbClr val="000000"/>
                </a:solidFill>
              </a:rPr>
              <a:t>production</a:t>
            </a:r>
            <a:r>
              <a:rPr lang="pl-PL" sz="2400" b="1" dirty="0" smtClean="0">
                <a:solidFill>
                  <a:srgbClr val="000000"/>
                </a:solidFill>
              </a:rPr>
              <a:t> </a:t>
            </a:r>
            <a:r>
              <a:rPr lang="pl-PL" sz="2400" b="1" dirty="0" err="1" smtClean="0">
                <a:solidFill>
                  <a:srgbClr val="000000"/>
                </a:solidFill>
              </a:rPr>
              <a:t>rates</a:t>
            </a:r>
            <a:r>
              <a:rPr lang="pl-PL" sz="2400" b="1" dirty="0" smtClean="0">
                <a:solidFill>
                  <a:srgbClr val="000000"/>
                </a:solidFill>
              </a:rPr>
              <a:t> and </a:t>
            </a:r>
            <a:r>
              <a:rPr lang="en-GB" sz="2400" b="1" dirty="0" smtClean="0">
                <a:solidFill>
                  <a:srgbClr val="000000"/>
                </a:solidFill>
              </a:rPr>
              <a:t>energy </a:t>
            </a:r>
            <a:r>
              <a:rPr lang="en-GB" sz="2400" b="1" dirty="0">
                <a:solidFill>
                  <a:srgbClr val="000000"/>
                </a:solidFill>
              </a:rPr>
              <a:t>yield</a:t>
            </a:r>
            <a:r>
              <a:rPr lang="pl-PL" sz="2400" b="1" dirty="0" smtClean="0">
                <a:solidFill>
                  <a:srgbClr val="000000"/>
                </a:solidFill>
              </a:rPr>
              <a:t>s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endParaRPr lang="pl-PL" sz="1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080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388815" bIns="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388815" bIns="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14230</TotalTime>
  <Words>3498</Words>
  <Application>Microsoft Office PowerPoint</Application>
  <PresentationFormat>Pokaz na ekranie (4:3)</PresentationFormat>
  <Paragraphs>854</Paragraphs>
  <Slides>33</Slides>
  <Notes>19</Notes>
  <HiddenSlides>8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Projekt domyślny</vt:lpstr>
      <vt:lpstr>1_Projekt domyślny</vt:lpstr>
      <vt:lpstr>2_Projekt domyślny</vt:lpstr>
      <vt:lpstr>3_Projekt domyślny</vt:lpstr>
      <vt:lpstr>Motyw pakietu Office</vt:lpstr>
      <vt:lpstr>4_Projekt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</dc:creator>
  <cp:lastModifiedBy>Bartosz Hrycak</cp:lastModifiedBy>
  <cp:revision>1308</cp:revision>
  <cp:lastPrinted>2015-08-05T19:59:46Z</cp:lastPrinted>
  <dcterms:created xsi:type="dcterms:W3CDTF">2010-11-26T07:09:09Z</dcterms:created>
  <dcterms:modified xsi:type="dcterms:W3CDTF">2015-11-16T10:34:07Z</dcterms:modified>
</cp:coreProperties>
</file>